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8"/>
  </p:notesMasterIdLst>
  <p:sldIdLst>
    <p:sldId id="256" r:id="rId2"/>
    <p:sldId id="374" r:id="rId3"/>
    <p:sldId id="394" r:id="rId4"/>
    <p:sldId id="386" r:id="rId5"/>
    <p:sldId id="391" r:id="rId6"/>
    <p:sldId id="393" r:id="rId7"/>
    <p:sldId id="388" r:id="rId8"/>
    <p:sldId id="402" r:id="rId9"/>
    <p:sldId id="403" r:id="rId10"/>
    <p:sldId id="405" r:id="rId11"/>
    <p:sldId id="406" r:id="rId12"/>
    <p:sldId id="389" r:id="rId13"/>
    <p:sldId id="404" r:id="rId14"/>
    <p:sldId id="400" r:id="rId15"/>
    <p:sldId id="392" r:id="rId16"/>
    <p:sldId id="401" r:id="rId17"/>
    <p:sldId id="395" r:id="rId18"/>
    <p:sldId id="385" r:id="rId19"/>
    <p:sldId id="379" r:id="rId20"/>
    <p:sldId id="397" r:id="rId21"/>
    <p:sldId id="396" r:id="rId22"/>
    <p:sldId id="381" r:id="rId23"/>
    <p:sldId id="383" r:id="rId24"/>
    <p:sldId id="377" r:id="rId25"/>
    <p:sldId id="382" r:id="rId26"/>
    <p:sldId id="375"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7E6FEF0-8B13-4876-83FC-2CDB44EAC2A6}">
          <p14:sldIdLst>
            <p14:sldId id="256"/>
            <p14:sldId id="374"/>
            <p14:sldId id="394"/>
            <p14:sldId id="386"/>
            <p14:sldId id="391"/>
            <p14:sldId id="393"/>
            <p14:sldId id="388"/>
            <p14:sldId id="402"/>
            <p14:sldId id="403"/>
            <p14:sldId id="405"/>
            <p14:sldId id="406"/>
            <p14:sldId id="389"/>
            <p14:sldId id="404"/>
            <p14:sldId id="400"/>
            <p14:sldId id="392"/>
            <p14:sldId id="401"/>
            <p14:sldId id="395"/>
            <p14:sldId id="385"/>
            <p14:sldId id="379"/>
            <p14:sldId id="397"/>
            <p14:sldId id="396"/>
            <p14:sldId id="381"/>
            <p14:sldId id="383"/>
            <p14:sldId id="377"/>
            <p14:sldId id="382"/>
            <p14:sldId id="3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047" autoAdjust="0"/>
  </p:normalViewPr>
  <p:slideViewPr>
    <p:cSldViewPr snapToGrid="0">
      <p:cViewPr varScale="1">
        <p:scale>
          <a:sx n="71" d="100"/>
          <a:sy n="71" d="100"/>
        </p:scale>
        <p:origin x="113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38F9C-6134-49C0-9C18-1FAEE0CFE382}" type="datetimeFigureOut">
              <a:rPr lang="nl-NL" smtClean="0"/>
              <a:t>29-11-2021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BBBD21-5B77-4164-BFAC-85E5ED9381A2}" type="slidenum">
              <a:rPr lang="nl-NL" smtClean="0"/>
              <a:t>‹nr.›</a:t>
            </a:fld>
            <a:endParaRPr lang="nl-NL"/>
          </a:p>
        </p:txBody>
      </p:sp>
    </p:spTree>
    <p:extLst>
      <p:ext uri="{BB962C8B-B14F-4D97-AF65-F5344CB8AC3E}">
        <p14:creationId xmlns:p14="http://schemas.microsoft.com/office/powerpoint/2010/main" val="256012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epot.wur.nl/1154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meker.nl/jersey-koeien/#:~:text=De%20hoorns%20op%20de%20koeien%20spelen%20een%20belangrijke,de%20hoorn%20levend%20weefsel%20bevindt%20dat%20doorbloed%20i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umpu.com/nl/document/read/14018406/planmatig-kruisen-met-melkvee-verantwoorde-veehouderij"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louisbolk.org/downloads/2114.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Bron:</a:t>
            </a:r>
            <a:endParaRPr lang="nl-NL" dirty="0"/>
          </a:p>
          <a:p>
            <a:r>
              <a:rPr lang="nl-NL" dirty="0">
                <a:hlinkClick r:id="rId3"/>
              </a:rPr>
              <a:t>Visie op fokkerij voor de biologische landbouw (wur.nl)</a:t>
            </a:r>
            <a:endParaRPr lang="nl-NL" dirty="0"/>
          </a:p>
          <a:p>
            <a:r>
              <a:rPr lang="nl-NL" dirty="0"/>
              <a:t>In de beschrijving van de biologische regels en intenties van de International </a:t>
            </a:r>
            <a:r>
              <a:rPr lang="nl-NL" dirty="0" err="1"/>
              <a:t>Federation</a:t>
            </a:r>
            <a:r>
              <a:rPr lang="nl-NL" dirty="0"/>
              <a:t> of </a:t>
            </a:r>
            <a:r>
              <a:rPr lang="nl-NL" dirty="0" err="1"/>
              <a:t>Organic</a:t>
            </a:r>
            <a:r>
              <a:rPr lang="nl-NL" dirty="0"/>
              <a:t> Agricultural </a:t>
            </a:r>
            <a:r>
              <a:rPr lang="nl-NL" dirty="0" err="1"/>
              <a:t>Movements</a:t>
            </a:r>
            <a:r>
              <a:rPr lang="nl-NL" dirty="0"/>
              <a:t> (IFOAM, 2000) en de Europese Unie (EU, 1999) zijn weinig directieve normen over fokkerij opgenomen (zie bijlage 1). Wel worden een aantal richtlijnen beschreven die direct of indirect betrekking hebben op de fokkerij: </a:t>
            </a:r>
          </a:p>
        </p:txBody>
      </p:sp>
      <p:sp>
        <p:nvSpPr>
          <p:cNvPr id="4" name="Tijdelijke aanduiding voor dianummer 3"/>
          <p:cNvSpPr>
            <a:spLocks noGrp="1"/>
          </p:cNvSpPr>
          <p:nvPr>
            <p:ph type="sldNum" sz="quarter" idx="5"/>
          </p:nvPr>
        </p:nvSpPr>
        <p:spPr/>
        <p:txBody>
          <a:bodyPr/>
          <a:lstStyle/>
          <a:p>
            <a:fld id="{C00B107C-10C8-4663-840F-38DEE8B13666}" type="slidenum">
              <a:rPr lang="nl-NL" smtClean="0"/>
              <a:pPr/>
              <a:t>4</a:t>
            </a:fld>
            <a:endParaRPr lang="nl-NL"/>
          </a:p>
        </p:txBody>
      </p:sp>
    </p:spTree>
    <p:extLst>
      <p:ext uri="{BB962C8B-B14F-4D97-AF65-F5344CB8AC3E}">
        <p14:creationId xmlns:p14="http://schemas.microsoft.com/office/powerpoint/2010/main" val="407762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Handleiding Duurzaam Melkvee Management; </a:t>
            </a:r>
            <a:r>
              <a:rPr lang="nl-NL" dirty="0" err="1"/>
              <a:t>Valacon</a:t>
            </a:r>
            <a:r>
              <a:rPr lang="nl-NL" dirty="0"/>
              <a:t> </a:t>
            </a:r>
            <a:r>
              <a:rPr lang="nl-NL" dirty="0" err="1"/>
              <a:t>Dairy</a:t>
            </a:r>
            <a:r>
              <a:rPr lang="nl-NL" dirty="0"/>
              <a:t> 2013 </a:t>
            </a:r>
            <a:r>
              <a:rPr lang="nl-NL" dirty="0" err="1"/>
              <a:t>blz</a:t>
            </a:r>
            <a:r>
              <a:rPr lang="nl-NL" dirty="0"/>
              <a:t> 278</a:t>
            </a:r>
          </a:p>
          <a:p>
            <a:r>
              <a:rPr lang="nl-NL" dirty="0"/>
              <a:t>Bij Holstein is vruchtbaarheid afgenomen in de afgelopen 30 jaar</a:t>
            </a:r>
          </a:p>
        </p:txBody>
      </p:sp>
      <p:sp>
        <p:nvSpPr>
          <p:cNvPr id="4" name="Tijdelijke aanduiding voor dianummer 3"/>
          <p:cNvSpPr>
            <a:spLocks noGrp="1"/>
          </p:cNvSpPr>
          <p:nvPr>
            <p:ph type="sldNum" sz="quarter" idx="5"/>
          </p:nvPr>
        </p:nvSpPr>
        <p:spPr/>
        <p:txBody>
          <a:bodyPr/>
          <a:lstStyle/>
          <a:p>
            <a:fld id="{C00B107C-10C8-4663-840F-38DEE8B13666}" type="slidenum">
              <a:rPr lang="nl-NL" smtClean="0"/>
              <a:pPr/>
              <a:t>15</a:t>
            </a:fld>
            <a:endParaRPr lang="nl-NL"/>
          </a:p>
        </p:txBody>
      </p:sp>
    </p:spTree>
    <p:extLst>
      <p:ext uri="{BB962C8B-B14F-4D97-AF65-F5344CB8AC3E}">
        <p14:creationId xmlns:p14="http://schemas.microsoft.com/office/powerpoint/2010/main" val="759163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Ingrepen zoals het couperen van staarten en oren en snavelkappen zijn niet toegestaan. Een paar ingrepen zijn wel toegestaan: </a:t>
            </a:r>
            <a:r>
              <a:rPr lang="nl-NL" sz="1200" dirty="0" err="1"/>
              <a:t>onthoornen</a:t>
            </a:r>
            <a:r>
              <a:rPr lang="nl-NL" sz="1200" dirty="0"/>
              <a:t> van rundvee en geiten (met ontheffing; er gelden nadere regels voor de manier waarop), castreren van vleesvee (stieren, beren, bokken, rammen, ook met nadere regels voor de manier waarop), kunstmatige inseminatie (KI).</a:t>
            </a:r>
          </a:p>
          <a:p>
            <a:endParaRPr lang="nl-NL" dirty="0"/>
          </a:p>
        </p:txBody>
      </p:sp>
      <p:sp>
        <p:nvSpPr>
          <p:cNvPr id="4" name="Tijdelijke aanduiding voor dianummer 3"/>
          <p:cNvSpPr>
            <a:spLocks noGrp="1"/>
          </p:cNvSpPr>
          <p:nvPr>
            <p:ph type="sldNum" sz="quarter" idx="5"/>
          </p:nvPr>
        </p:nvSpPr>
        <p:spPr/>
        <p:txBody>
          <a:bodyPr/>
          <a:lstStyle/>
          <a:p>
            <a:fld id="{C00B107C-10C8-4663-840F-38DEE8B13666}" type="slidenum">
              <a:rPr lang="nl-NL" smtClean="0"/>
              <a:pPr/>
              <a:t>18</a:t>
            </a:fld>
            <a:endParaRPr lang="nl-NL"/>
          </a:p>
        </p:txBody>
      </p:sp>
    </p:spTree>
    <p:extLst>
      <p:ext uri="{BB962C8B-B14F-4D97-AF65-F5344CB8AC3E}">
        <p14:creationId xmlns:p14="http://schemas.microsoft.com/office/powerpoint/2010/main" val="4159457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koe krijgt een gladde hoorn als ze na de geboorte van het kalf de melkproductie makkelijk aan kan en niet hoeft terug te vallen op haar reserves. Koeien die wel terugvallen op hun reserves krijgen vaak hoorns met insnoeringen, hobbelige hoorns. Vaak is er een sterk verband tussen klauwen en hoorns. Een dier met gelijkmatige, gladde hoorns is vaak ook een dier met sterke klauwen. (Bron: Veluw,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K.van</a:t>
            </a:r>
            <a:r>
              <a:rPr lang="nl-NL" sz="1800" dirty="0">
                <a:effectLst/>
                <a:latin typeface="Calibri" panose="020F0502020204030204" pitchFamily="34" charset="0"/>
                <a:ea typeface="Calibri" panose="020F0502020204030204" pitchFamily="34" charset="0"/>
                <a:cs typeface="Times New Roman" panose="02020603050405020304" pitchFamily="18" charset="0"/>
              </a:rPr>
              <a:t>; Biologische Veehouderij)</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2800" b="0" i="0" dirty="0">
                <a:solidFill>
                  <a:srgbClr val="333333"/>
                </a:solidFill>
                <a:effectLst/>
                <a:latin typeface="Droid Serif"/>
              </a:rPr>
              <a:t>De hoorns op de koeien spelen een belangrijke rol in zowel de algehele gezondheid als – en vooral – in de </a:t>
            </a:r>
            <a:r>
              <a:rPr lang="nl-NL" sz="2800" b="0" i="1" dirty="0">
                <a:solidFill>
                  <a:srgbClr val="333333"/>
                </a:solidFill>
                <a:effectLst/>
                <a:latin typeface="Droid Serif"/>
              </a:rPr>
              <a:t>spijsvertering</a:t>
            </a:r>
            <a:r>
              <a:rPr lang="nl-NL" sz="2800" b="0" i="0" dirty="0">
                <a:solidFill>
                  <a:srgbClr val="333333"/>
                </a:solidFill>
                <a:effectLst/>
                <a:latin typeface="Droid Serif"/>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2800" b="0" i="0" dirty="0">
                <a:solidFill>
                  <a:srgbClr val="333333"/>
                </a:solidFill>
                <a:effectLst/>
                <a:latin typeface="Droid Serif"/>
              </a:rPr>
              <a:t>De hoorn zelf fungeert als voorraadruimte van mineralen. In het speeksel van de koe zitten enzymen die gebruik maken van het depot van mineralen uit de hoorns. Zo wordt met name </a:t>
            </a:r>
            <a:r>
              <a:rPr lang="nl-NL" sz="2800" b="0" i="1" dirty="0">
                <a:solidFill>
                  <a:srgbClr val="333333"/>
                </a:solidFill>
                <a:effectLst/>
                <a:latin typeface="inherit"/>
              </a:rPr>
              <a:t>natriumbicarbonaat</a:t>
            </a:r>
            <a:r>
              <a:rPr lang="nl-NL" sz="2800" b="0" i="0" dirty="0">
                <a:solidFill>
                  <a:srgbClr val="333333"/>
                </a:solidFill>
                <a:effectLst/>
                <a:latin typeface="Droid Serif"/>
              </a:rPr>
              <a:t> gevormd door de enzymen in het speeksel. Dit hebben de koeien nodig om de pens te stabiliseren als het voer te weinig structuur bevat.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2800" b="0" i="0" dirty="0">
                <a:solidFill>
                  <a:srgbClr val="333333"/>
                </a:solidFill>
                <a:effectLst/>
                <a:latin typeface="Droid Serif"/>
              </a:rPr>
              <a:t>Hoorns van koeien hebben jaarringen. Deze ontstaan doordat een moeder rond de geboorte van het kalf mineralen put uit haar hoorndepot. Als de koeien herkauwen, vindt er via het bloed (dat door het weefsel in de hoorns loopt) uitwisseling van mineralen plaats. De hoorns raken dan meer doorbloed en worden warmer.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800" b="0" i="0" dirty="0">
                <a:solidFill>
                  <a:srgbClr val="333333"/>
                </a:solidFill>
                <a:effectLst/>
                <a:latin typeface="Droid Serif"/>
              </a:rPr>
              <a:t>Bron: </a:t>
            </a:r>
            <a:r>
              <a:rPr lang="nl-NL" sz="4000" dirty="0">
                <a:hlinkClick r:id="rId3"/>
              </a:rPr>
              <a:t>Jerseykoeien: de beste keus voor een biologische werkwijze – </a:t>
            </a:r>
            <a:r>
              <a:rPr lang="nl-NL" sz="4000" dirty="0" err="1">
                <a:hlinkClick r:id="rId3"/>
              </a:rPr>
              <a:t>Remeker</a:t>
            </a:r>
            <a:endParaRPr lang="nl-NL" sz="2800" b="0" i="0" dirty="0">
              <a:solidFill>
                <a:srgbClr val="333333"/>
              </a:solidFill>
              <a:effectLst/>
              <a:latin typeface="Droid Serif"/>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C00B107C-10C8-4663-840F-38DEE8B13666}" type="slidenum">
              <a:rPr lang="nl-NL" smtClean="0"/>
              <a:pPr/>
              <a:t>19</a:t>
            </a:fld>
            <a:endParaRPr lang="nl-NL"/>
          </a:p>
        </p:txBody>
      </p:sp>
    </p:spTree>
    <p:extLst>
      <p:ext uri="{BB962C8B-B14F-4D97-AF65-F5344CB8AC3E}">
        <p14:creationId xmlns:p14="http://schemas.microsoft.com/office/powerpoint/2010/main" val="34453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00B107C-10C8-4663-840F-38DEE8B13666}" type="slidenum">
              <a:rPr lang="nl-NL" smtClean="0"/>
              <a:pPr/>
              <a:t>5</a:t>
            </a:fld>
            <a:endParaRPr lang="nl-NL"/>
          </a:p>
        </p:txBody>
      </p:sp>
    </p:spTree>
    <p:extLst>
      <p:ext uri="{BB962C8B-B14F-4D97-AF65-F5344CB8AC3E}">
        <p14:creationId xmlns:p14="http://schemas.microsoft.com/office/powerpoint/2010/main" val="251100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Selectie criteria:</a:t>
            </a:r>
          </a:p>
          <a:p>
            <a:pPr marL="228600" indent="-228600">
              <a:buAutoNum type="arabicPeriod"/>
            </a:pPr>
            <a:r>
              <a:rPr lang="nl-NL" dirty="0"/>
              <a:t>De beste melkgeefster is ook vaak de grootste </a:t>
            </a:r>
            <a:r>
              <a:rPr lang="nl-NL" dirty="0" err="1"/>
              <a:t>ruwvoerverwerkster</a:t>
            </a:r>
            <a:r>
              <a:rPr lang="nl-NL" dirty="0"/>
              <a:t>. Duidelijk verband tussen voeropname en melkgift. (bouw met veel inhoud, goed beenwerk/ </a:t>
            </a:r>
            <a:r>
              <a:rPr lang="nl-NL" dirty="0" err="1"/>
              <a:t>raskeuze</a:t>
            </a:r>
            <a:r>
              <a:rPr lang="nl-NL" dirty="0"/>
              <a:t>)</a:t>
            </a:r>
          </a:p>
          <a:p>
            <a:pPr marL="228600" indent="-228600">
              <a:buAutoNum type="arabicPeriod"/>
            </a:pPr>
            <a:r>
              <a:rPr lang="nl-NL" dirty="0"/>
              <a:t>Geen hoge piekproductie want is niet haalbaar met energie voorziening (zware belasting op </a:t>
            </a:r>
            <a:r>
              <a:rPr lang="nl-NL" dirty="0" err="1"/>
              <a:t>stofwissling</a:t>
            </a:r>
            <a:r>
              <a:rPr lang="nl-NL" dirty="0"/>
              <a:t> geeft problemen vruchtbaarheid en gezondheid)</a:t>
            </a:r>
          </a:p>
          <a:p>
            <a:pPr marL="228600" indent="-228600">
              <a:buAutoNum type="arabicPeriod"/>
            </a:pPr>
            <a:r>
              <a:rPr lang="nl-NL" dirty="0" err="1"/>
              <a:t>Extrieur</a:t>
            </a:r>
            <a:r>
              <a:rPr lang="nl-NL" dirty="0"/>
              <a:t>: Benen, Uierophanging, klauwen, </a:t>
            </a:r>
            <a:r>
              <a:rPr lang="nl-NL" dirty="0" err="1"/>
              <a:t>ruglijn</a:t>
            </a:r>
            <a:r>
              <a:rPr lang="nl-NL" dirty="0"/>
              <a:t> en lopen (Prof. </a:t>
            </a:r>
            <a:r>
              <a:rPr lang="nl-NL" dirty="0" err="1"/>
              <a:t>Bakels</a:t>
            </a:r>
            <a:r>
              <a:rPr lang="nl-NL" dirty="0"/>
              <a:t>: weke </a:t>
            </a:r>
            <a:r>
              <a:rPr lang="nl-NL" dirty="0" err="1"/>
              <a:t>ruglijn</a:t>
            </a:r>
            <a:r>
              <a:rPr lang="nl-NL" dirty="0"/>
              <a:t> = meer veerkracht bij lopen/grazen) maar schijten zichtzelf wel meer onder </a:t>
            </a:r>
          </a:p>
          <a:p>
            <a:pPr marL="228600" indent="-228600">
              <a:buAutoNum type="arabicPeriod"/>
            </a:pPr>
            <a:r>
              <a:rPr lang="nl-NL" dirty="0"/>
              <a:t>Groot verband met Vreetvermogen en </a:t>
            </a:r>
            <a:r>
              <a:rPr lang="nl-NL" dirty="0" err="1"/>
              <a:t>extrieur</a:t>
            </a:r>
            <a:r>
              <a:rPr lang="nl-NL" dirty="0"/>
              <a:t> (geen dubbeldoel)</a:t>
            </a:r>
          </a:p>
          <a:p>
            <a:pPr marL="228600" indent="-228600">
              <a:buAutoNum type="arabicPeriod"/>
            </a:pPr>
            <a:r>
              <a:rPr lang="nl-NL" dirty="0"/>
              <a:t>Omvat alle bovenstaande kenmerken. Pas met 8 jaar aan top productie. Bio fokkerij is koe fokken met </a:t>
            </a:r>
            <a:r>
              <a:rPr lang="nl-NL" dirty="0" err="1"/>
              <a:t>alnge</a:t>
            </a:r>
            <a:r>
              <a:rPr lang="nl-NL" dirty="0"/>
              <a:t> levensduur en persistente melkproductie.</a:t>
            </a:r>
          </a:p>
          <a:p>
            <a:pPr marL="228600" indent="-228600">
              <a:buAutoNum type="arabicPeriod"/>
            </a:pPr>
            <a:endParaRPr lang="nl-NL" dirty="0"/>
          </a:p>
          <a:p>
            <a:pPr marL="228600" indent="-228600">
              <a:buAutoNum type="arabicPeriod"/>
            </a:pPr>
            <a:endParaRPr lang="nl-NL" dirty="0"/>
          </a:p>
          <a:p>
            <a:pPr marL="228600" indent="-228600">
              <a:buAutoNum type="arabicPeriod"/>
            </a:pPr>
            <a:endParaRPr lang="nl-NL" dirty="0"/>
          </a:p>
        </p:txBody>
      </p:sp>
      <p:sp>
        <p:nvSpPr>
          <p:cNvPr id="4" name="Tijdelijke aanduiding voor dianummer 3"/>
          <p:cNvSpPr>
            <a:spLocks noGrp="1"/>
          </p:cNvSpPr>
          <p:nvPr>
            <p:ph type="sldNum" sz="quarter" idx="5"/>
          </p:nvPr>
        </p:nvSpPr>
        <p:spPr/>
        <p:txBody>
          <a:bodyPr/>
          <a:lstStyle/>
          <a:p>
            <a:fld id="{C00B107C-10C8-4663-840F-38DEE8B13666}" type="slidenum">
              <a:rPr lang="nl-NL" smtClean="0"/>
              <a:pPr/>
              <a:t>6</a:t>
            </a:fld>
            <a:endParaRPr lang="nl-NL"/>
          </a:p>
        </p:txBody>
      </p:sp>
    </p:spTree>
    <p:extLst>
      <p:ext uri="{BB962C8B-B14F-4D97-AF65-F5344CB8AC3E}">
        <p14:creationId xmlns:p14="http://schemas.microsoft.com/office/powerpoint/2010/main" val="111502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
              </a:rPr>
              <a:t>Bron:</a:t>
            </a:r>
          </a:p>
          <a:p>
            <a:r>
              <a:rPr lang="nl-NL" dirty="0">
                <a:hlinkClick r:id=""/>
              </a:rPr>
              <a:t>Planmatig Kruisen met Melkvee - Verantwoorde Veehouderij (yumpu.com)</a:t>
            </a:r>
            <a:endParaRPr lang="nl-NL" dirty="0"/>
          </a:p>
          <a:p>
            <a:endParaRPr lang="nl-NL" dirty="0"/>
          </a:p>
        </p:txBody>
      </p:sp>
      <p:sp>
        <p:nvSpPr>
          <p:cNvPr id="4" name="Tijdelijke aanduiding voor dianummer 3"/>
          <p:cNvSpPr>
            <a:spLocks noGrp="1"/>
          </p:cNvSpPr>
          <p:nvPr>
            <p:ph type="sldNum" sz="quarter" idx="5"/>
          </p:nvPr>
        </p:nvSpPr>
        <p:spPr/>
        <p:txBody>
          <a:bodyPr/>
          <a:lstStyle/>
          <a:p>
            <a:fld id="{C00B107C-10C8-4663-840F-38DEE8B13666}" type="slidenum">
              <a:rPr lang="nl-NL" smtClean="0"/>
              <a:pPr/>
              <a:t>7</a:t>
            </a:fld>
            <a:endParaRPr lang="nl-NL"/>
          </a:p>
        </p:txBody>
      </p:sp>
    </p:spTree>
    <p:extLst>
      <p:ext uri="{BB962C8B-B14F-4D97-AF65-F5344CB8AC3E}">
        <p14:creationId xmlns:p14="http://schemas.microsoft.com/office/powerpoint/2010/main" val="389793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Jersey: Hoog vet is geen nadeel meer: Stamt nog uit tijd van melkquotum (was je vetreferentie te hoog dan moest je melk inleveren)</a:t>
            </a:r>
          </a:p>
          <a:p>
            <a:endParaRPr lang="nl-NL" dirty="0"/>
          </a:p>
        </p:txBody>
      </p:sp>
      <p:sp>
        <p:nvSpPr>
          <p:cNvPr id="4" name="Tijdelijke aanduiding voor dianummer 3"/>
          <p:cNvSpPr>
            <a:spLocks noGrp="1"/>
          </p:cNvSpPr>
          <p:nvPr>
            <p:ph type="sldNum" sz="quarter" idx="5"/>
          </p:nvPr>
        </p:nvSpPr>
        <p:spPr/>
        <p:txBody>
          <a:bodyPr/>
          <a:lstStyle/>
          <a:p>
            <a:fld id="{C00B107C-10C8-4663-840F-38DEE8B13666}" type="slidenum">
              <a:rPr lang="nl-NL" smtClean="0"/>
              <a:pPr/>
              <a:t>8</a:t>
            </a:fld>
            <a:endParaRPr lang="nl-NL"/>
          </a:p>
        </p:txBody>
      </p:sp>
    </p:spTree>
    <p:extLst>
      <p:ext uri="{BB962C8B-B14F-4D97-AF65-F5344CB8AC3E}">
        <p14:creationId xmlns:p14="http://schemas.microsoft.com/office/powerpoint/2010/main" val="2823466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
              </a:rPr>
              <a:t>Bron:</a:t>
            </a:r>
          </a:p>
          <a:p>
            <a:r>
              <a:rPr lang="nl-NL" dirty="0">
                <a:hlinkClick r:id=""/>
              </a:rPr>
              <a:t>Planmatig Kruisen met Melkvee - Verantwoorde Veehouderij (yumpu.com)</a:t>
            </a:r>
            <a:endParaRPr lang="nl-NL" dirty="0"/>
          </a:p>
          <a:p>
            <a:endParaRPr lang="nl-NL" dirty="0"/>
          </a:p>
        </p:txBody>
      </p:sp>
      <p:sp>
        <p:nvSpPr>
          <p:cNvPr id="4" name="Tijdelijke aanduiding voor dianummer 3"/>
          <p:cNvSpPr>
            <a:spLocks noGrp="1"/>
          </p:cNvSpPr>
          <p:nvPr>
            <p:ph type="sldNum" sz="quarter" idx="5"/>
          </p:nvPr>
        </p:nvSpPr>
        <p:spPr/>
        <p:txBody>
          <a:bodyPr/>
          <a:lstStyle/>
          <a:p>
            <a:fld id="{C00B107C-10C8-4663-840F-38DEE8B13666}" type="slidenum">
              <a:rPr lang="nl-NL" smtClean="0"/>
              <a:pPr/>
              <a:t>9</a:t>
            </a:fld>
            <a:endParaRPr lang="nl-NL"/>
          </a:p>
        </p:txBody>
      </p:sp>
    </p:spTree>
    <p:extLst>
      <p:ext uri="{BB962C8B-B14F-4D97-AF65-F5344CB8AC3E}">
        <p14:creationId xmlns:p14="http://schemas.microsoft.com/office/powerpoint/2010/main" val="412410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00B107C-10C8-4663-840F-38DEE8B13666}" type="slidenum">
              <a:rPr lang="nl-NL" smtClean="0"/>
              <a:pPr/>
              <a:t>12</a:t>
            </a:fld>
            <a:endParaRPr lang="nl-NL"/>
          </a:p>
        </p:txBody>
      </p:sp>
    </p:spTree>
    <p:extLst>
      <p:ext uri="{BB962C8B-B14F-4D97-AF65-F5344CB8AC3E}">
        <p14:creationId xmlns:p14="http://schemas.microsoft.com/office/powerpoint/2010/main" val="47014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Dubbeldoelrassen worden tegenwoordig niet snel meer gebruikt in omschakeling naar Biologisch.</a:t>
            </a:r>
          </a:p>
          <a:p>
            <a:r>
              <a:rPr lang="nl-NL" dirty="0"/>
              <a:t>Wel in BD landbouw</a:t>
            </a:r>
          </a:p>
        </p:txBody>
      </p:sp>
      <p:sp>
        <p:nvSpPr>
          <p:cNvPr id="4" name="Tijdelijke aanduiding voor dianummer 3"/>
          <p:cNvSpPr>
            <a:spLocks noGrp="1"/>
          </p:cNvSpPr>
          <p:nvPr>
            <p:ph type="sldNum" sz="quarter" idx="5"/>
          </p:nvPr>
        </p:nvSpPr>
        <p:spPr/>
        <p:txBody>
          <a:bodyPr/>
          <a:lstStyle/>
          <a:p>
            <a:fld id="{C00B107C-10C8-4663-840F-38DEE8B13666}" type="slidenum">
              <a:rPr lang="nl-NL" smtClean="0"/>
              <a:pPr/>
              <a:t>13</a:t>
            </a:fld>
            <a:endParaRPr lang="nl-NL"/>
          </a:p>
        </p:txBody>
      </p:sp>
    </p:spTree>
    <p:extLst>
      <p:ext uri="{BB962C8B-B14F-4D97-AF65-F5344CB8AC3E}">
        <p14:creationId xmlns:p14="http://schemas.microsoft.com/office/powerpoint/2010/main" val="79405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Rond 5% vruchtbaarheidswinst.</a:t>
            </a:r>
          </a:p>
          <a:p>
            <a:r>
              <a:rPr lang="nl-NL" dirty="0"/>
              <a:t>Ook ras heeft invloed op deze </a:t>
            </a:r>
            <a:r>
              <a:rPr lang="nl-NL" dirty="0" err="1"/>
              <a:t>vruchtbaarheids</a:t>
            </a:r>
            <a:r>
              <a:rPr lang="nl-NL" dirty="0"/>
              <a:t> getallen</a:t>
            </a:r>
          </a:p>
          <a:p>
            <a:r>
              <a:rPr lang="nl-NL" dirty="0"/>
              <a:t>+ Voeding en gezondheid: Kruiden in grasland (bijv. peterselie) en Mineralen</a:t>
            </a:r>
          </a:p>
          <a:p>
            <a:endParaRPr lang="nl-NL" dirty="0"/>
          </a:p>
          <a:p>
            <a:r>
              <a:rPr lang="nl-NL" dirty="0">
                <a:hlinkClick r:id="rId3"/>
              </a:rPr>
              <a:t>Bron:</a:t>
            </a:r>
          </a:p>
          <a:p>
            <a:r>
              <a:rPr lang="nl-NL" dirty="0">
                <a:hlinkClick r:id="rId4"/>
              </a:rPr>
              <a:t>Microsoft Word - Fokkerij Biologische Melkveehouderij vs5-WN1805.doc (louisbolk.org)</a:t>
            </a:r>
            <a:endParaRPr lang="nl-NL" dirty="0"/>
          </a:p>
          <a:p>
            <a:endParaRPr lang="nl-NL" dirty="0"/>
          </a:p>
          <a:p>
            <a:endParaRPr lang="nl-NL" dirty="0"/>
          </a:p>
          <a:p>
            <a:r>
              <a:rPr lang="nl-NL" dirty="0"/>
              <a:t>https://edepot.wur.nl/301981</a:t>
            </a:r>
          </a:p>
          <a:p>
            <a:endParaRPr lang="nl-NL" dirty="0"/>
          </a:p>
        </p:txBody>
      </p:sp>
      <p:sp>
        <p:nvSpPr>
          <p:cNvPr id="4" name="Tijdelijke aanduiding voor dianummer 3"/>
          <p:cNvSpPr>
            <a:spLocks noGrp="1"/>
          </p:cNvSpPr>
          <p:nvPr>
            <p:ph type="sldNum" sz="quarter" idx="5"/>
          </p:nvPr>
        </p:nvSpPr>
        <p:spPr/>
        <p:txBody>
          <a:bodyPr/>
          <a:lstStyle/>
          <a:p>
            <a:fld id="{C00B107C-10C8-4663-840F-38DEE8B13666}" type="slidenum">
              <a:rPr lang="nl-NL" smtClean="0"/>
              <a:pPr/>
              <a:t>14</a:t>
            </a:fld>
            <a:endParaRPr lang="nl-NL"/>
          </a:p>
        </p:txBody>
      </p:sp>
    </p:spTree>
    <p:extLst>
      <p:ext uri="{BB962C8B-B14F-4D97-AF65-F5344CB8AC3E}">
        <p14:creationId xmlns:p14="http://schemas.microsoft.com/office/powerpoint/2010/main" val="1043585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de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2BDCA9D-CA0D-4779-B575-1AB2EFFA7775}" type="datetimeFigureOut">
              <a:rPr lang="nl-NL" smtClean="0"/>
              <a:t>29-11-2021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30877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D61A97DB-8FB9-4DCB-9896-2DADB053C034}"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91633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de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01915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786859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4088945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de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3135770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441801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937071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de stijl te bewerken</a:t>
            </a:r>
          </a:p>
        </p:txBody>
      </p:sp>
    </p:spTree>
    <p:extLst>
      <p:ext uri="{BB962C8B-B14F-4D97-AF65-F5344CB8AC3E}">
        <p14:creationId xmlns:p14="http://schemas.microsoft.com/office/powerpoint/2010/main" val="2297047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de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687559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2BDCA9D-CA0D-4779-B575-1AB2EFFA7775}" type="datetimeFigureOut">
              <a:rPr lang="nl-NL" smtClean="0"/>
              <a:t>29-11-2021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de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9772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de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Tree>
    <p:extLst>
      <p:ext uri="{BB962C8B-B14F-4D97-AF65-F5344CB8AC3E}">
        <p14:creationId xmlns:p14="http://schemas.microsoft.com/office/powerpoint/2010/main" val="2632188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2BDCA9D-CA0D-4779-B575-1AB2EFFA7775}" type="datetimeFigureOut">
              <a:rPr lang="nl-NL" smtClean="0"/>
              <a:t>29-11-2021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de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6701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2BDCA9D-CA0D-4779-B575-1AB2EFFA7775}" type="datetimeFigureOut">
              <a:rPr lang="nl-NL" smtClean="0"/>
              <a:t>29-11-2021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de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74976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de stijl te bewerken</a:t>
            </a:r>
          </a:p>
        </p:txBody>
      </p:sp>
    </p:spTree>
    <p:extLst>
      <p:ext uri="{BB962C8B-B14F-4D97-AF65-F5344CB8AC3E}">
        <p14:creationId xmlns:p14="http://schemas.microsoft.com/office/powerpoint/2010/main" val="2221732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D61A97DB-8FB9-4DCB-9896-2DADB053C034}"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10904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D61A97DB-8FB9-4DCB-9896-2DADB053C034}"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8954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de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D61A97DB-8FB9-4DCB-9896-2DADB053C034}"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1520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2BDCA9D-CA0D-4779-B575-1AB2EFFA7775}" type="datetimeFigureOut">
              <a:rPr lang="nl-NL" smtClean="0"/>
              <a:t>29-11-2021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Tree>
    <p:extLst>
      <p:ext uri="{BB962C8B-B14F-4D97-AF65-F5344CB8AC3E}">
        <p14:creationId xmlns:p14="http://schemas.microsoft.com/office/powerpoint/2010/main" val="2884731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de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2BDCA9D-CA0D-4779-B575-1AB2EFFA7775}" type="datetimeFigureOut">
              <a:rPr lang="nl-NL" smtClean="0"/>
              <a:t>29-11-2021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955787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2BDCA9D-CA0D-4779-B575-1AB2EFFA7775}" type="datetimeFigureOut">
              <a:rPr lang="nl-NL" smtClean="0"/>
              <a:t>29-11-2021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Tree>
    <p:extLst>
      <p:ext uri="{BB962C8B-B14F-4D97-AF65-F5344CB8AC3E}">
        <p14:creationId xmlns:p14="http://schemas.microsoft.com/office/powerpoint/2010/main" val="3861587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2BDCA9D-CA0D-4779-B575-1AB2EFFA7775}" type="datetimeFigureOut">
              <a:rPr lang="nl-NL" smtClean="0"/>
              <a:t>29-11-2021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86148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de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Tekststijl van het model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2BDCA9D-CA0D-4779-B575-1AB2EFFA7775}" type="datetimeFigureOut">
              <a:rPr lang="nl-NL" smtClean="0"/>
              <a:t>29-11-2021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205276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de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D61A97DB-8FB9-4DCB-9896-2DADB053C034}"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2BDCA9D-CA0D-4779-B575-1AB2EFFA7775}" type="datetimeFigureOut">
              <a:rPr lang="nl-NL" smtClean="0"/>
              <a:t>29-11-2021</a:t>
            </a:fld>
            <a:endParaRPr lang="nl-NL"/>
          </a:p>
        </p:txBody>
      </p:sp>
    </p:spTree>
    <p:extLst>
      <p:ext uri="{BB962C8B-B14F-4D97-AF65-F5344CB8AC3E}">
        <p14:creationId xmlns:p14="http://schemas.microsoft.com/office/powerpoint/2010/main" val="212468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de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Tree>
    <p:extLst>
      <p:ext uri="{BB962C8B-B14F-4D97-AF65-F5344CB8AC3E}">
        <p14:creationId xmlns:p14="http://schemas.microsoft.com/office/powerpoint/2010/main" val="55969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de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D61A97DB-8FB9-4DCB-9896-2DADB053C034}"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1715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de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Tekststijl van het model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Tekststijl van het model bewerken</a:t>
            </a:r>
          </a:p>
        </p:txBody>
      </p:sp>
    </p:spTree>
    <p:extLst>
      <p:ext uri="{BB962C8B-B14F-4D97-AF65-F5344CB8AC3E}">
        <p14:creationId xmlns:p14="http://schemas.microsoft.com/office/powerpoint/2010/main" val="306454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D61A97DB-8FB9-4DCB-9896-2DADB053C034}"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32565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de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2BDCA9D-CA0D-4779-B575-1AB2EFFA7775}"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D61A97DB-8FB9-4DCB-9896-2DADB053C034}"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8015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2BDCA9D-CA0D-4779-B575-1AB2EFFA7775}" type="datetimeFigureOut">
              <a:rPr lang="nl-NL" smtClean="0"/>
              <a:t>29-11-2021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D61A97DB-8FB9-4DCB-9896-2DADB053C034}"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6279212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980E72C7-0410-45DF-8824-1CE56541BEE0}"/>
              </a:ext>
            </a:extLst>
          </p:cNvPr>
          <p:cNvSpPr txBox="1">
            <a:spLocks noGrp="1"/>
          </p:cNvSpPr>
          <p:nvPr>
            <p:ph type="ctrTitle"/>
          </p:nvPr>
        </p:nvSpPr>
        <p:spPr>
          <a:xfrm>
            <a:off x="188594" y="4206820"/>
            <a:ext cx="9181316" cy="2484437"/>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nl-NL" sz="5000" b="1" dirty="0">
                <a:latin typeface="Arial Black" panose="020B0A04020102020204" pitchFamily="34" charset="0"/>
              </a:rPr>
              <a:t>Biologische Bedrijfsvoering</a:t>
            </a:r>
          </a:p>
          <a:p>
            <a:endParaRPr lang="nl-NL" sz="3900" b="1" dirty="0">
              <a:latin typeface="Arial Black" panose="020B0A04020102020204" pitchFamily="34" charset="0"/>
            </a:endParaRPr>
          </a:p>
          <a:p>
            <a:r>
              <a:rPr lang="nl-NL" sz="3900" dirty="0">
                <a:latin typeface="Arial Black" panose="020B0A04020102020204" pitchFamily="34" charset="0"/>
              </a:rPr>
              <a:t>4: Fokkerij en Voortplanting</a:t>
            </a:r>
          </a:p>
          <a:p>
            <a:r>
              <a:rPr lang="nl-NL" sz="3900" dirty="0">
                <a:latin typeface="Arial Black" panose="020B0A04020102020204" pitchFamily="34" charset="0"/>
              </a:rPr>
              <a:t>&amp;</a:t>
            </a:r>
          </a:p>
          <a:p>
            <a:r>
              <a:rPr lang="nl-NL" sz="3900" dirty="0">
                <a:latin typeface="Arial Black" panose="020B0A04020102020204" pitchFamily="34" charset="0"/>
              </a:rPr>
              <a:t>Gezondheid</a:t>
            </a:r>
            <a:endParaRPr lang="nl-NL" dirty="0">
              <a:latin typeface="Arial Black" panose="020B0A04020102020204" pitchFamily="34" charset="0"/>
            </a:endParaRPr>
          </a:p>
        </p:txBody>
      </p:sp>
    </p:spTree>
    <p:extLst>
      <p:ext uri="{BB962C8B-B14F-4D97-AF65-F5344CB8AC3E}">
        <p14:creationId xmlns:p14="http://schemas.microsoft.com/office/powerpoint/2010/main" val="11261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04CC6FB-9D56-45A7-9867-7EFAC452C2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6795"/>
          <a:stretch/>
        </p:blipFill>
        <p:spPr>
          <a:xfrm>
            <a:off x="4101936" y="1519621"/>
            <a:ext cx="6659573" cy="4166611"/>
          </a:xfrm>
          <a:prstGeom prst="rect">
            <a:avLst/>
          </a:prstGeom>
        </p:spPr>
      </p:pic>
      <p:sp>
        <p:nvSpPr>
          <p:cNvPr id="6" name="Title 1">
            <a:extLst>
              <a:ext uri="{FF2B5EF4-FFF2-40B4-BE49-F238E27FC236}">
                <a16:creationId xmlns:a16="http://schemas.microsoft.com/office/drawing/2014/main" id="{C3CAF4A8-E550-4AA6-9923-8E87BF17F7FA}"/>
              </a:ext>
            </a:extLst>
          </p:cNvPr>
          <p:cNvSpPr>
            <a:spLocks noGrp="1"/>
          </p:cNvSpPr>
          <p:nvPr>
            <p:ph type="title"/>
          </p:nvPr>
        </p:nvSpPr>
        <p:spPr>
          <a:xfrm>
            <a:off x="371476" y="296863"/>
            <a:ext cx="11437745" cy="1160403"/>
          </a:xfrm>
        </p:spPr>
        <p:txBody>
          <a:bodyPr/>
          <a:lstStyle/>
          <a:p>
            <a:r>
              <a:rPr lang="en-US" dirty="0" err="1"/>
              <a:t>Fleckvieh</a:t>
            </a:r>
            <a:endParaRPr lang="en-US" dirty="0"/>
          </a:p>
        </p:txBody>
      </p:sp>
      <p:sp>
        <p:nvSpPr>
          <p:cNvPr id="8" name="Tijdelijke aanduiding voor inhoud 2">
            <a:extLst>
              <a:ext uri="{FF2B5EF4-FFF2-40B4-BE49-F238E27FC236}">
                <a16:creationId xmlns:a16="http://schemas.microsoft.com/office/drawing/2014/main" id="{6F3E2567-5489-4012-88B3-80631B2B8D4A}"/>
              </a:ext>
            </a:extLst>
          </p:cNvPr>
          <p:cNvSpPr txBox="1">
            <a:spLocks/>
          </p:cNvSpPr>
          <p:nvPr/>
        </p:nvSpPr>
        <p:spPr>
          <a:xfrm>
            <a:off x="371474" y="1447007"/>
            <a:ext cx="5645150" cy="4419599"/>
          </a:xfrm>
          <a:prstGeom prst="rect">
            <a:avLst/>
          </a:prstGeom>
        </p:spPr>
        <p:txBody>
          <a:bodyPr vert="horz" lIns="0" tIns="0" rIns="0" bIns="0" numCol="1" spcCol="18000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lnSpc>
                <a:spcPct val="90000"/>
              </a:lnSpc>
              <a:spcAft>
                <a:spcPts val="600"/>
              </a:spcAft>
              <a:buNone/>
            </a:pPr>
            <a:r>
              <a:rPr lang="nl-NL" sz="2200" dirty="0"/>
              <a:t>+ Meer omzet en aanwas</a:t>
            </a:r>
          </a:p>
          <a:p>
            <a:pPr marL="0" indent="0">
              <a:lnSpc>
                <a:spcPct val="90000"/>
              </a:lnSpc>
              <a:spcAft>
                <a:spcPts val="600"/>
              </a:spcAft>
              <a:buNone/>
            </a:pPr>
            <a:r>
              <a:rPr lang="nl-NL" sz="2200" dirty="0"/>
              <a:t>+ Lager celgetal</a:t>
            </a:r>
          </a:p>
          <a:p>
            <a:pPr marL="0" indent="0">
              <a:lnSpc>
                <a:spcPct val="90000"/>
              </a:lnSpc>
              <a:spcAft>
                <a:spcPts val="600"/>
              </a:spcAft>
              <a:buNone/>
            </a:pPr>
            <a:r>
              <a:rPr lang="nl-NL" sz="2200" dirty="0"/>
              <a:t>+ Hoger eiwit</a:t>
            </a:r>
          </a:p>
          <a:p>
            <a:pPr marL="0" indent="0">
              <a:lnSpc>
                <a:spcPct val="90000"/>
              </a:lnSpc>
              <a:spcAft>
                <a:spcPts val="600"/>
              </a:spcAft>
              <a:buNone/>
            </a:pPr>
            <a:endParaRPr lang="nl-NL" sz="2200" dirty="0"/>
          </a:p>
          <a:p>
            <a:pPr>
              <a:lnSpc>
                <a:spcPct val="90000"/>
              </a:lnSpc>
              <a:spcAft>
                <a:spcPts val="600"/>
              </a:spcAft>
              <a:buFontTx/>
              <a:buChar char="-"/>
            </a:pPr>
            <a:r>
              <a:rPr lang="nl-NL" sz="2200" dirty="0"/>
              <a:t>-500 kg melk</a:t>
            </a:r>
          </a:p>
          <a:p>
            <a:pPr>
              <a:lnSpc>
                <a:spcPct val="90000"/>
              </a:lnSpc>
              <a:spcAft>
                <a:spcPts val="600"/>
              </a:spcAft>
              <a:buFontTx/>
              <a:buChar char="-"/>
            </a:pPr>
            <a:r>
              <a:rPr lang="nl-NL" sz="2200" dirty="0"/>
              <a:t>Zuigers</a:t>
            </a:r>
          </a:p>
          <a:p>
            <a:pPr>
              <a:lnSpc>
                <a:spcPct val="90000"/>
              </a:lnSpc>
              <a:spcAft>
                <a:spcPts val="600"/>
              </a:spcAft>
              <a:buFontTx/>
              <a:buChar char="-"/>
            </a:pPr>
            <a:r>
              <a:rPr lang="nl-NL" sz="2200" dirty="0"/>
              <a:t>Uiervorm</a:t>
            </a:r>
          </a:p>
          <a:p>
            <a:pPr>
              <a:lnSpc>
                <a:spcPct val="90000"/>
              </a:lnSpc>
              <a:spcAft>
                <a:spcPts val="600"/>
              </a:spcAft>
              <a:buFontTx/>
              <a:buChar char="-"/>
            </a:pPr>
            <a:endParaRPr lang="nl-NL" sz="2200" dirty="0"/>
          </a:p>
          <a:p>
            <a:pPr marL="0" indent="0">
              <a:lnSpc>
                <a:spcPct val="90000"/>
              </a:lnSpc>
              <a:spcAft>
                <a:spcPts val="600"/>
              </a:spcAft>
              <a:buNone/>
            </a:pPr>
            <a:r>
              <a:rPr lang="nl-NL" sz="2200" dirty="0"/>
              <a:t>Bron: Booij, 2006</a:t>
            </a:r>
          </a:p>
        </p:txBody>
      </p:sp>
    </p:spTree>
    <p:extLst>
      <p:ext uri="{BB962C8B-B14F-4D97-AF65-F5344CB8AC3E}">
        <p14:creationId xmlns:p14="http://schemas.microsoft.com/office/powerpoint/2010/main" val="426076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3CAF4A8-E550-4AA6-9923-8E87BF17F7FA}"/>
              </a:ext>
            </a:extLst>
          </p:cNvPr>
          <p:cNvSpPr>
            <a:spLocks noGrp="1"/>
          </p:cNvSpPr>
          <p:nvPr>
            <p:ph type="title"/>
          </p:nvPr>
        </p:nvSpPr>
        <p:spPr>
          <a:xfrm>
            <a:off x="371476" y="296863"/>
            <a:ext cx="11437745" cy="1160403"/>
          </a:xfrm>
        </p:spPr>
        <p:txBody>
          <a:bodyPr/>
          <a:lstStyle/>
          <a:p>
            <a:r>
              <a:rPr lang="en-US" dirty="0" err="1"/>
              <a:t>Montbéliarde</a:t>
            </a:r>
            <a:endParaRPr lang="en-US" dirty="0"/>
          </a:p>
        </p:txBody>
      </p:sp>
      <p:sp>
        <p:nvSpPr>
          <p:cNvPr id="8" name="Tijdelijke aanduiding voor inhoud 2">
            <a:extLst>
              <a:ext uri="{FF2B5EF4-FFF2-40B4-BE49-F238E27FC236}">
                <a16:creationId xmlns:a16="http://schemas.microsoft.com/office/drawing/2014/main" id="{6F3E2567-5489-4012-88B3-80631B2B8D4A}"/>
              </a:ext>
            </a:extLst>
          </p:cNvPr>
          <p:cNvSpPr txBox="1">
            <a:spLocks/>
          </p:cNvSpPr>
          <p:nvPr/>
        </p:nvSpPr>
        <p:spPr>
          <a:xfrm>
            <a:off x="371474" y="1447007"/>
            <a:ext cx="5645150" cy="4419599"/>
          </a:xfrm>
          <a:prstGeom prst="rect">
            <a:avLst/>
          </a:prstGeom>
        </p:spPr>
        <p:txBody>
          <a:bodyPr vert="horz" lIns="0" tIns="0" rIns="0" bIns="0" numCol="1" spcCol="18000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lnSpc>
                <a:spcPct val="90000"/>
              </a:lnSpc>
              <a:spcAft>
                <a:spcPts val="600"/>
              </a:spcAft>
              <a:buNone/>
            </a:pPr>
            <a:r>
              <a:rPr lang="nl-NL" sz="2200" dirty="0"/>
              <a:t>+ Gunstige vet-eiwitverhouding</a:t>
            </a:r>
          </a:p>
          <a:p>
            <a:pPr marL="0" indent="0">
              <a:lnSpc>
                <a:spcPct val="90000"/>
              </a:lnSpc>
              <a:spcAft>
                <a:spcPts val="600"/>
              </a:spcAft>
              <a:buNone/>
            </a:pPr>
            <a:r>
              <a:rPr lang="nl-NL" sz="2200" dirty="0"/>
              <a:t>+ Meer omzet een aanwas</a:t>
            </a:r>
          </a:p>
          <a:p>
            <a:pPr marL="0" indent="0">
              <a:lnSpc>
                <a:spcPct val="90000"/>
              </a:lnSpc>
              <a:spcAft>
                <a:spcPts val="600"/>
              </a:spcAft>
              <a:buNone/>
            </a:pPr>
            <a:endParaRPr lang="nl-NL" sz="2200" dirty="0"/>
          </a:p>
          <a:p>
            <a:pPr>
              <a:lnSpc>
                <a:spcPct val="90000"/>
              </a:lnSpc>
              <a:spcAft>
                <a:spcPts val="600"/>
              </a:spcAft>
              <a:buFontTx/>
              <a:buChar char="-"/>
            </a:pPr>
            <a:r>
              <a:rPr lang="nl-NL" sz="2200" dirty="0"/>
              <a:t>-500 kg melk</a:t>
            </a:r>
          </a:p>
          <a:p>
            <a:pPr>
              <a:lnSpc>
                <a:spcPct val="90000"/>
              </a:lnSpc>
              <a:spcAft>
                <a:spcPts val="600"/>
              </a:spcAft>
              <a:buFontTx/>
              <a:buChar char="-"/>
            </a:pPr>
            <a:r>
              <a:rPr lang="nl-NL" sz="2200" dirty="0"/>
              <a:t>Minder fraaie uiers</a:t>
            </a:r>
          </a:p>
          <a:p>
            <a:pPr>
              <a:lnSpc>
                <a:spcPct val="90000"/>
              </a:lnSpc>
              <a:spcAft>
                <a:spcPts val="600"/>
              </a:spcAft>
              <a:buFontTx/>
              <a:buChar char="-"/>
            </a:pPr>
            <a:r>
              <a:rPr lang="nl-NL" sz="2200" dirty="0"/>
              <a:t>Meer zuigers</a:t>
            </a:r>
          </a:p>
          <a:p>
            <a:pPr>
              <a:lnSpc>
                <a:spcPct val="90000"/>
              </a:lnSpc>
              <a:spcAft>
                <a:spcPts val="600"/>
              </a:spcAft>
              <a:buFontTx/>
              <a:buChar char="-"/>
            </a:pPr>
            <a:endParaRPr lang="nl-NL" sz="2200" dirty="0"/>
          </a:p>
          <a:p>
            <a:pPr marL="0" indent="0">
              <a:lnSpc>
                <a:spcPct val="90000"/>
              </a:lnSpc>
              <a:spcAft>
                <a:spcPts val="600"/>
              </a:spcAft>
              <a:buNone/>
            </a:pPr>
            <a:r>
              <a:rPr lang="nl-NL" sz="2200" dirty="0"/>
              <a:t>Bron: Booij, 2006</a:t>
            </a:r>
          </a:p>
        </p:txBody>
      </p:sp>
      <p:pic>
        <p:nvPicPr>
          <p:cNvPr id="5" name="Afbeelding 4">
            <a:extLst>
              <a:ext uri="{FF2B5EF4-FFF2-40B4-BE49-F238E27FC236}">
                <a16:creationId xmlns:a16="http://schemas.microsoft.com/office/drawing/2014/main" id="{E79D081F-CA74-4D63-AD7F-FD3387D382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6013" y="1134666"/>
            <a:ext cx="6655121" cy="4991342"/>
          </a:xfrm>
          <a:prstGeom prst="rect">
            <a:avLst/>
          </a:prstGeom>
        </p:spPr>
      </p:pic>
    </p:spTree>
    <p:extLst>
      <p:ext uri="{BB962C8B-B14F-4D97-AF65-F5344CB8AC3E}">
        <p14:creationId xmlns:p14="http://schemas.microsoft.com/office/powerpoint/2010/main" val="350262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FF17A43-CA5A-413A-B51A-5DEA4E3E1F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810"/>
          <a:stretch/>
        </p:blipFill>
        <p:spPr>
          <a:xfrm>
            <a:off x="6407288" y="2304255"/>
            <a:ext cx="5210969" cy="3644621"/>
          </a:xfrm>
          <a:prstGeom prst="rect">
            <a:avLst/>
          </a:prstGeom>
        </p:spPr>
      </p:pic>
      <p:sp>
        <p:nvSpPr>
          <p:cNvPr id="8" name="Tijdelijke aanduiding voor inhoud 2">
            <a:extLst>
              <a:ext uri="{FF2B5EF4-FFF2-40B4-BE49-F238E27FC236}">
                <a16:creationId xmlns:a16="http://schemas.microsoft.com/office/drawing/2014/main" id="{470FFDDE-08DC-4571-A1C6-33628BC7C9D9}"/>
              </a:ext>
            </a:extLst>
          </p:cNvPr>
          <p:cNvSpPr txBox="1">
            <a:spLocks/>
          </p:cNvSpPr>
          <p:nvPr/>
        </p:nvSpPr>
        <p:spPr>
          <a:xfrm>
            <a:off x="263896" y="2141538"/>
            <a:ext cx="6298267" cy="4419599"/>
          </a:xfrm>
          <a:prstGeom prst="rect">
            <a:avLst/>
          </a:prstGeom>
        </p:spPr>
        <p:txBody>
          <a:bodyPr vert="horz" lIns="0" tIns="0" rIns="0" bIns="0" numCol="1" spcCol="18000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lnSpc>
                <a:spcPct val="90000"/>
              </a:lnSpc>
              <a:spcAft>
                <a:spcPts val="600"/>
              </a:spcAft>
              <a:buNone/>
            </a:pPr>
            <a:r>
              <a:rPr lang="nl-NL" sz="2200" dirty="0"/>
              <a:t>+ Hoger eiwit</a:t>
            </a:r>
          </a:p>
          <a:p>
            <a:pPr marL="0" indent="0">
              <a:lnSpc>
                <a:spcPct val="90000"/>
              </a:lnSpc>
              <a:spcAft>
                <a:spcPts val="600"/>
              </a:spcAft>
              <a:buNone/>
            </a:pPr>
            <a:r>
              <a:rPr lang="nl-NL" sz="2200" dirty="0"/>
              <a:t>+ Meer omzet en aanwas</a:t>
            </a:r>
          </a:p>
          <a:p>
            <a:pPr marL="0" indent="0">
              <a:lnSpc>
                <a:spcPct val="90000"/>
              </a:lnSpc>
              <a:spcAft>
                <a:spcPts val="600"/>
              </a:spcAft>
              <a:buNone/>
            </a:pPr>
            <a:r>
              <a:rPr lang="nl-NL" sz="2200" dirty="0"/>
              <a:t>+ Onder Nederlandse omstandigheden getest</a:t>
            </a:r>
          </a:p>
          <a:p>
            <a:pPr>
              <a:lnSpc>
                <a:spcPct val="90000"/>
              </a:lnSpc>
              <a:spcAft>
                <a:spcPts val="600"/>
              </a:spcAft>
              <a:buFontTx/>
              <a:buChar char="-"/>
            </a:pPr>
            <a:endParaRPr lang="nl-NL" sz="2200" dirty="0"/>
          </a:p>
          <a:p>
            <a:pPr>
              <a:lnSpc>
                <a:spcPct val="90000"/>
              </a:lnSpc>
              <a:spcAft>
                <a:spcPts val="600"/>
              </a:spcAft>
              <a:buFontTx/>
              <a:buChar char="-"/>
            </a:pPr>
            <a:r>
              <a:rPr lang="nl-NL" sz="2200" dirty="0"/>
              <a:t>Lagere productie</a:t>
            </a:r>
          </a:p>
          <a:p>
            <a:pPr>
              <a:lnSpc>
                <a:spcPct val="90000"/>
              </a:lnSpc>
              <a:spcAft>
                <a:spcPts val="600"/>
              </a:spcAft>
              <a:buFontTx/>
              <a:buChar char="-"/>
            </a:pPr>
            <a:r>
              <a:rPr lang="nl-NL" sz="2200" dirty="0"/>
              <a:t>Kleinere populatie</a:t>
            </a:r>
          </a:p>
          <a:p>
            <a:pPr>
              <a:lnSpc>
                <a:spcPct val="90000"/>
              </a:lnSpc>
              <a:spcAft>
                <a:spcPts val="600"/>
              </a:spcAft>
              <a:buFontTx/>
              <a:buChar char="-"/>
            </a:pPr>
            <a:r>
              <a:rPr lang="nl-NL" sz="2200" dirty="0"/>
              <a:t>Uiervorm</a:t>
            </a:r>
          </a:p>
          <a:p>
            <a:pPr>
              <a:lnSpc>
                <a:spcPct val="90000"/>
              </a:lnSpc>
              <a:spcAft>
                <a:spcPts val="600"/>
              </a:spcAft>
              <a:buFontTx/>
              <a:buChar char="-"/>
            </a:pPr>
            <a:endParaRPr lang="nl-NL" sz="2200" dirty="0"/>
          </a:p>
          <a:p>
            <a:pPr marL="0" indent="0">
              <a:lnSpc>
                <a:spcPct val="90000"/>
              </a:lnSpc>
              <a:spcAft>
                <a:spcPts val="600"/>
              </a:spcAft>
              <a:buNone/>
            </a:pPr>
            <a:r>
              <a:rPr lang="nl-NL" sz="2200" dirty="0"/>
              <a:t>Bron: Booij, 2006</a:t>
            </a:r>
          </a:p>
        </p:txBody>
      </p:sp>
      <p:sp>
        <p:nvSpPr>
          <p:cNvPr id="9" name="Title 1">
            <a:extLst>
              <a:ext uri="{FF2B5EF4-FFF2-40B4-BE49-F238E27FC236}">
                <a16:creationId xmlns:a16="http://schemas.microsoft.com/office/drawing/2014/main" id="{D7E61211-F441-4BC3-9FDD-3242A649F8FC}"/>
              </a:ext>
            </a:extLst>
          </p:cNvPr>
          <p:cNvSpPr>
            <a:spLocks noGrp="1"/>
          </p:cNvSpPr>
          <p:nvPr>
            <p:ph type="title"/>
          </p:nvPr>
        </p:nvSpPr>
        <p:spPr>
          <a:xfrm>
            <a:off x="263896" y="823988"/>
            <a:ext cx="11437745" cy="1160403"/>
          </a:xfrm>
        </p:spPr>
        <p:txBody>
          <a:bodyPr/>
          <a:lstStyle/>
          <a:p>
            <a:r>
              <a:rPr lang="en-US" dirty="0"/>
              <a:t>MRIJ</a:t>
            </a:r>
          </a:p>
        </p:txBody>
      </p:sp>
    </p:spTree>
    <p:extLst>
      <p:ext uri="{BB962C8B-B14F-4D97-AF65-F5344CB8AC3E}">
        <p14:creationId xmlns:p14="http://schemas.microsoft.com/office/powerpoint/2010/main" val="345622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a:extLst>
              <a:ext uri="{FF2B5EF4-FFF2-40B4-BE49-F238E27FC236}">
                <a16:creationId xmlns:a16="http://schemas.microsoft.com/office/drawing/2014/main" id="{3C15FB28-2807-48B7-92FA-41340F22F771}"/>
              </a:ext>
            </a:extLst>
          </p:cNvPr>
          <p:cNvSpPr txBox="1"/>
          <p:nvPr/>
        </p:nvSpPr>
        <p:spPr>
          <a:xfrm>
            <a:off x="1247479" y="1089741"/>
            <a:ext cx="5981660" cy="1908215"/>
          </a:xfrm>
          <a:prstGeom prst="rect">
            <a:avLst/>
          </a:prstGeom>
          <a:noFill/>
        </p:spPr>
        <p:txBody>
          <a:bodyPr wrap="square" rtlCol="0">
            <a:spAutoFit/>
          </a:bodyPr>
          <a:lstStyle/>
          <a:p>
            <a:r>
              <a:rPr lang="nl-NL" sz="3000" b="1" dirty="0"/>
              <a:t>Overige Dubbeldoelrassen:</a:t>
            </a:r>
          </a:p>
          <a:p>
            <a:r>
              <a:rPr lang="nl-NL" sz="2200" dirty="0"/>
              <a:t>Lakenvelder, </a:t>
            </a:r>
          </a:p>
          <a:p>
            <a:r>
              <a:rPr lang="nl-NL" sz="2200" dirty="0"/>
              <a:t>Fries Holland </a:t>
            </a:r>
          </a:p>
          <a:p>
            <a:r>
              <a:rPr lang="nl-NL" sz="2200" dirty="0"/>
              <a:t>Blaarkop</a:t>
            </a:r>
          </a:p>
          <a:p>
            <a:r>
              <a:rPr lang="nl-NL" sz="2200" dirty="0"/>
              <a:t>Etc.</a:t>
            </a:r>
          </a:p>
        </p:txBody>
      </p:sp>
      <p:pic>
        <p:nvPicPr>
          <p:cNvPr id="3" name="Afbeelding 2">
            <a:extLst>
              <a:ext uri="{FF2B5EF4-FFF2-40B4-BE49-F238E27FC236}">
                <a16:creationId xmlns:a16="http://schemas.microsoft.com/office/drawing/2014/main" id="{274092B0-F9BC-4C40-8384-A6C4913F7047}"/>
              </a:ext>
            </a:extLst>
          </p:cNvPr>
          <p:cNvPicPr>
            <a:picLocks noChangeAspect="1"/>
          </p:cNvPicPr>
          <p:nvPr/>
        </p:nvPicPr>
        <p:blipFill>
          <a:blip r:embed="rId3"/>
          <a:stretch>
            <a:fillRect/>
          </a:stretch>
        </p:blipFill>
        <p:spPr>
          <a:xfrm>
            <a:off x="328893" y="3530432"/>
            <a:ext cx="3812801" cy="2546951"/>
          </a:xfrm>
          <a:prstGeom prst="rect">
            <a:avLst/>
          </a:prstGeom>
        </p:spPr>
      </p:pic>
      <p:pic>
        <p:nvPicPr>
          <p:cNvPr id="4" name="Afbeelding 3">
            <a:extLst>
              <a:ext uri="{FF2B5EF4-FFF2-40B4-BE49-F238E27FC236}">
                <a16:creationId xmlns:a16="http://schemas.microsoft.com/office/drawing/2014/main" id="{21238290-5CDC-46C8-9D67-0357EFCDCD5D}"/>
              </a:ext>
            </a:extLst>
          </p:cNvPr>
          <p:cNvPicPr>
            <a:picLocks noChangeAspect="1"/>
          </p:cNvPicPr>
          <p:nvPr/>
        </p:nvPicPr>
        <p:blipFill rotWithShape="1">
          <a:blip r:embed="rId4"/>
          <a:srcRect l="11043" r="8956"/>
          <a:stretch/>
        </p:blipFill>
        <p:spPr>
          <a:xfrm>
            <a:off x="4487311" y="3530432"/>
            <a:ext cx="3515090" cy="2546951"/>
          </a:xfrm>
          <a:prstGeom prst="rect">
            <a:avLst/>
          </a:prstGeom>
        </p:spPr>
      </p:pic>
      <p:pic>
        <p:nvPicPr>
          <p:cNvPr id="6" name="Afbeelding 5">
            <a:extLst>
              <a:ext uri="{FF2B5EF4-FFF2-40B4-BE49-F238E27FC236}">
                <a16:creationId xmlns:a16="http://schemas.microsoft.com/office/drawing/2014/main" id="{BA019F4D-C302-4A9E-AC58-D933AE93ED9F}"/>
              </a:ext>
            </a:extLst>
          </p:cNvPr>
          <p:cNvPicPr>
            <a:picLocks noChangeAspect="1"/>
          </p:cNvPicPr>
          <p:nvPr/>
        </p:nvPicPr>
        <p:blipFill>
          <a:blip r:embed="rId5"/>
          <a:stretch>
            <a:fillRect/>
          </a:stretch>
        </p:blipFill>
        <p:spPr>
          <a:xfrm>
            <a:off x="8348018" y="3530432"/>
            <a:ext cx="3515090" cy="2546951"/>
          </a:xfrm>
          <a:prstGeom prst="rect">
            <a:avLst/>
          </a:prstGeom>
        </p:spPr>
      </p:pic>
    </p:spTree>
    <p:extLst>
      <p:ext uri="{BB962C8B-B14F-4D97-AF65-F5344CB8AC3E}">
        <p14:creationId xmlns:p14="http://schemas.microsoft.com/office/powerpoint/2010/main" val="5571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E6FAB8-1403-4C6B-9DFB-F6221BC9E540}"/>
              </a:ext>
            </a:extLst>
          </p:cNvPr>
          <p:cNvSpPr>
            <a:spLocks noGrp="1"/>
          </p:cNvSpPr>
          <p:nvPr>
            <p:ph type="title"/>
          </p:nvPr>
        </p:nvSpPr>
        <p:spPr>
          <a:xfrm>
            <a:off x="925158" y="332656"/>
            <a:ext cx="9223978" cy="648072"/>
          </a:xfrm>
        </p:spPr>
        <p:txBody>
          <a:bodyPr/>
          <a:lstStyle/>
          <a:p>
            <a:r>
              <a:rPr lang="nl-NL" dirty="0" err="1"/>
              <a:t>Voortplantings</a:t>
            </a:r>
            <a:r>
              <a:rPr lang="nl-NL" dirty="0"/>
              <a:t> kengetallen:</a:t>
            </a:r>
          </a:p>
        </p:txBody>
      </p:sp>
      <p:sp>
        <p:nvSpPr>
          <p:cNvPr id="3" name="Tijdelijke aanduiding voor inhoud 2">
            <a:extLst>
              <a:ext uri="{FF2B5EF4-FFF2-40B4-BE49-F238E27FC236}">
                <a16:creationId xmlns:a16="http://schemas.microsoft.com/office/drawing/2014/main" id="{2B1E0C2B-D4DD-4311-81C2-5A3E85893ADA}"/>
              </a:ext>
            </a:extLst>
          </p:cNvPr>
          <p:cNvSpPr>
            <a:spLocks noGrp="1"/>
          </p:cNvSpPr>
          <p:nvPr>
            <p:ph idx="1"/>
          </p:nvPr>
        </p:nvSpPr>
        <p:spPr/>
        <p:txBody>
          <a:bodyPr/>
          <a:lstStyle/>
          <a:p>
            <a:r>
              <a:rPr lang="nl-NL" sz="2200" dirty="0"/>
              <a:t>Inseminatiegetal (per dracht)</a:t>
            </a:r>
          </a:p>
          <a:p>
            <a:r>
              <a:rPr lang="nl-NL" sz="2200" dirty="0" err="1"/>
              <a:t>Tussenkalftijd</a:t>
            </a:r>
            <a:endParaRPr lang="nl-NL" sz="2200" dirty="0"/>
          </a:p>
          <a:p>
            <a:r>
              <a:rPr lang="nl-NL" sz="2200" dirty="0"/>
              <a:t>% dracht na 1</a:t>
            </a:r>
            <a:r>
              <a:rPr lang="nl-NL" sz="2200" baseline="30000" dirty="0"/>
              <a:t>e</a:t>
            </a:r>
            <a:r>
              <a:rPr lang="nl-NL" sz="2200" dirty="0"/>
              <a:t> inseminatie</a:t>
            </a:r>
          </a:p>
          <a:p>
            <a:r>
              <a:rPr lang="nl-NL" sz="2200" dirty="0"/>
              <a:t>Interval kalveren – 1</a:t>
            </a:r>
            <a:r>
              <a:rPr lang="nl-NL" sz="2200" baseline="30000" dirty="0"/>
              <a:t>e</a:t>
            </a:r>
            <a:r>
              <a:rPr lang="nl-NL" sz="2200" dirty="0"/>
              <a:t> inseminatie</a:t>
            </a:r>
          </a:p>
          <a:p>
            <a:r>
              <a:rPr lang="nl-NL" sz="2200" dirty="0"/>
              <a:t>Interval tussen insemineren</a:t>
            </a:r>
          </a:p>
        </p:txBody>
      </p:sp>
      <p:pic>
        <p:nvPicPr>
          <p:cNvPr id="5" name="Afbeelding 4">
            <a:extLst>
              <a:ext uri="{FF2B5EF4-FFF2-40B4-BE49-F238E27FC236}">
                <a16:creationId xmlns:a16="http://schemas.microsoft.com/office/drawing/2014/main" id="{BB35D058-8309-4256-9D16-327082E4639D}"/>
              </a:ext>
            </a:extLst>
          </p:cNvPr>
          <p:cNvPicPr>
            <a:picLocks noChangeAspect="1"/>
          </p:cNvPicPr>
          <p:nvPr/>
        </p:nvPicPr>
        <p:blipFill>
          <a:blip r:embed="rId3"/>
          <a:stretch>
            <a:fillRect/>
          </a:stretch>
        </p:blipFill>
        <p:spPr>
          <a:xfrm>
            <a:off x="2240980" y="4994680"/>
            <a:ext cx="8435280" cy="1134657"/>
          </a:xfrm>
          <a:prstGeom prst="rect">
            <a:avLst/>
          </a:prstGeom>
        </p:spPr>
      </p:pic>
      <p:pic>
        <p:nvPicPr>
          <p:cNvPr id="6" name="Afbeelding 5">
            <a:extLst>
              <a:ext uri="{FF2B5EF4-FFF2-40B4-BE49-F238E27FC236}">
                <a16:creationId xmlns:a16="http://schemas.microsoft.com/office/drawing/2014/main" id="{EB5B6780-9C3D-4151-8C9A-47234BE330CA}"/>
              </a:ext>
            </a:extLst>
          </p:cNvPr>
          <p:cNvPicPr>
            <a:picLocks noChangeAspect="1"/>
          </p:cNvPicPr>
          <p:nvPr/>
        </p:nvPicPr>
        <p:blipFill>
          <a:blip r:embed="rId4"/>
          <a:stretch>
            <a:fillRect/>
          </a:stretch>
        </p:blipFill>
        <p:spPr>
          <a:xfrm>
            <a:off x="2240979" y="3745118"/>
            <a:ext cx="8435280" cy="1171015"/>
          </a:xfrm>
          <a:prstGeom prst="rect">
            <a:avLst/>
          </a:prstGeom>
        </p:spPr>
      </p:pic>
    </p:spTree>
    <p:extLst>
      <p:ext uri="{BB962C8B-B14F-4D97-AF65-F5344CB8AC3E}">
        <p14:creationId xmlns:p14="http://schemas.microsoft.com/office/powerpoint/2010/main" val="162932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FEDE0-72CE-48A9-9667-1C2FC07BB5E8}"/>
              </a:ext>
            </a:extLst>
          </p:cNvPr>
          <p:cNvSpPr>
            <a:spLocks noGrp="1"/>
          </p:cNvSpPr>
          <p:nvPr>
            <p:ph type="title"/>
          </p:nvPr>
        </p:nvSpPr>
        <p:spPr/>
        <p:txBody>
          <a:bodyPr/>
          <a:lstStyle/>
          <a:p>
            <a:r>
              <a:rPr lang="nl-NL" dirty="0"/>
              <a:t>Vruchtbaarheidsindex</a:t>
            </a:r>
          </a:p>
        </p:txBody>
      </p:sp>
      <p:pic>
        <p:nvPicPr>
          <p:cNvPr id="6" name="Tijdelijke aanduiding voor inhoud 5">
            <a:extLst>
              <a:ext uri="{FF2B5EF4-FFF2-40B4-BE49-F238E27FC236}">
                <a16:creationId xmlns:a16="http://schemas.microsoft.com/office/drawing/2014/main" id="{8FD698C0-57E3-48F7-902A-8ACC127CA812}"/>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8860" r="11400" b="3648"/>
          <a:stretch/>
        </p:blipFill>
        <p:spPr>
          <a:xfrm rot="16200000">
            <a:off x="3289759" y="-457365"/>
            <a:ext cx="5348458" cy="8616958"/>
          </a:xfrm>
          <a:prstGeom prst="rect">
            <a:avLst/>
          </a:prstGeom>
        </p:spPr>
      </p:pic>
    </p:spTree>
    <p:extLst>
      <p:ext uri="{BB962C8B-B14F-4D97-AF65-F5344CB8AC3E}">
        <p14:creationId xmlns:p14="http://schemas.microsoft.com/office/powerpoint/2010/main" val="2391870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8C9D2-11BB-4970-A317-F3080DB48E63}"/>
              </a:ext>
            </a:extLst>
          </p:cNvPr>
          <p:cNvSpPr>
            <a:spLocks noGrp="1"/>
          </p:cNvSpPr>
          <p:nvPr>
            <p:ph type="title"/>
          </p:nvPr>
        </p:nvSpPr>
        <p:spPr>
          <a:xfrm>
            <a:off x="371476" y="296863"/>
            <a:ext cx="5645148" cy="1160403"/>
          </a:xfrm>
        </p:spPr>
        <p:txBody>
          <a:bodyPr anchor="t">
            <a:normAutofit/>
          </a:bodyPr>
          <a:lstStyle/>
          <a:p>
            <a:r>
              <a:rPr lang="nl-NL" sz="3400"/>
              <a:t>Denk ook aan Voeding </a:t>
            </a:r>
            <a:r>
              <a:rPr lang="nl-NL" sz="3400" err="1"/>
              <a:t>vs</a:t>
            </a:r>
            <a:r>
              <a:rPr lang="nl-NL" sz="3400"/>
              <a:t> Voortplanting</a:t>
            </a:r>
          </a:p>
        </p:txBody>
      </p:sp>
      <p:sp>
        <p:nvSpPr>
          <p:cNvPr id="3" name="Tijdelijke aanduiding voor inhoud 2">
            <a:extLst>
              <a:ext uri="{FF2B5EF4-FFF2-40B4-BE49-F238E27FC236}">
                <a16:creationId xmlns:a16="http://schemas.microsoft.com/office/drawing/2014/main" id="{43D86ABB-8E8F-41F8-809A-74A137F1DB4F}"/>
              </a:ext>
            </a:extLst>
          </p:cNvPr>
          <p:cNvSpPr>
            <a:spLocks noGrp="1"/>
          </p:cNvSpPr>
          <p:nvPr>
            <p:ph idx="1"/>
          </p:nvPr>
        </p:nvSpPr>
        <p:spPr>
          <a:xfrm>
            <a:off x="371475" y="1709738"/>
            <a:ext cx="5645149" cy="4419599"/>
          </a:xfrm>
        </p:spPr>
        <p:txBody>
          <a:bodyPr>
            <a:normAutofit/>
          </a:bodyPr>
          <a:lstStyle/>
          <a:p>
            <a:r>
              <a:rPr lang="nl-NL" sz="2200" dirty="0"/>
              <a:t>O.a. Kruiden in grasland (bijv. peterselie) invloed op gezondheid en vruchtbaarheid</a:t>
            </a:r>
          </a:p>
          <a:p>
            <a:r>
              <a:rPr lang="nl-NL" sz="2200" dirty="0"/>
              <a:t>Evt. afkalfseizoen wijzigingen i.v.m. energie voorziening</a:t>
            </a:r>
          </a:p>
        </p:txBody>
      </p:sp>
      <p:pic>
        <p:nvPicPr>
          <p:cNvPr id="4" name="Afbeelding 3">
            <a:extLst>
              <a:ext uri="{FF2B5EF4-FFF2-40B4-BE49-F238E27FC236}">
                <a16:creationId xmlns:a16="http://schemas.microsoft.com/office/drawing/2014/main" id="{ABF96017-7DC8-4BA4-ACB9-70B13D4436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9631" r="12466" b="-1"/>
          <a:stretch/>
        </p:blipFill>
        <p:spPr>
          <a:xfrm>
            <a:off x="6175377" y="10"/>
            <a:ext cx="6016622" cy="6857990"/>
          </a:xfrm>
          <a:prstGeom prst="rect">
            <a:avLst/>
          </a:prstGeom>
          <a:noFill/>
        </p:spPr>
      </p:pic>
      <p:sp>
        <p:nvSpPr>
          <p:cNvPr id="9" name="Text Placeholder 4">
            <a:extLst>
              <a:ext uri="{FF2B5EF4-FFF2-40B4-BE49-F238E27FC236}">
                <a16:creationId xmlns:a16="http://schemas.microsoft.com/office/drawing/2014/main" id="{F23572E3-A9D3-463C-922E-21A670025A74}"/>
              </a:ext>
            </a:extLst>
          </p:cNvPr>
          <p:cNvSpPr>
            <a:spLocks noGrp="1"/>
          </p:cNvSpPr>
          <p:nvPr>
            <p:ph type="body" sz="quarter" idx="14"/>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30604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B7184-F9DD-46EE-90CE-22B13B2210DB}"/>
              </a:ext>
            </a:extLst>
          </p:cNvPr>
          <p:cNvSpPr>
            <a:spLocks noGrp="1"/>
          </p:cNvSpPr>
          <p:nvPr>
            <p:ph type="title"/>
          </p:nvPr>
        </p:nvSpPr>
        <p:spPr>
          <a:xfrm>
            <a:off x="371475" y="296863"/>
            <a:ext cx="10260000" cy="1160403"/>
          </a:xfrm>
        </p:spPr>
        <p:txBody>
          <a:bodyPr anchor="t">
            <a:normAutofit/>
          </a:bodyPr>
          <a:lstStyle/>
          <a:p>
            <a:r>
              <a:rPr lang="nl-NL" dirty="0"/>
              <a:t>Hoofdstuk 9 Gezondheid</a:t>
            </a:r>
          </a:p>
        </p:txBody>
      </p:sp>
      <p:sp>
        <p:nvSpPr>
          <p:cNvPr id="3" name="Tijdelijke aanduiding voor inhoud 2">
            <a:extLst>
              <a:ext uri="{FF2B5EF4-FFF2-40B4-BE49-F238E27FC236}">
                <a16:creationId xmlns:a16="http://schemas.microsoft.com/office/drawing/2014/main" id="{6BAA721C-5365-4974-BECE-2C60949A0104}"/>
              </a:ext>
            </a:extLst>
          </p:cNvPr>
          <p:cNvSpPr>
            <a:spLocks noGrp="1"/>
          </p:cNvSpPr>
          <p:nvPr>
            <p:ph idx="1"/>
          </p:nvPr>
        </p:nvSpPr>
        <p:spPr>
          <a:xfrm>
            <a:off x="371475" y="1376980"/>
            <a:ext cx="11449050" cy="4752358"/>
          </a:xfrm>
        </p:spPr>
        <p:txBody>
          <a:bodyPr>
            <a:normAutofit/>
          </a:bodyPr>
          <a:lstStyle/>
          <a:p>
            <a:pPr marL="342900" indent="-342900">
              <a:lnSpc>
                <a:spcPct val="90000"/>
              </a:lnSpc>
              <a:buFont typeface="Symbol" panose="05050102010706020507" pitchFamily="18" charset="2"/>
              <a:buChar char=""/>
            </a:pPr>
            <a:r>
              <a:rPr lang="nl-NL" sz="2600" dirty="0"/>
              <a:t>Beschrijving huidige situatie omtrent gezondheid</a:t>
            </a:r>
          </a:p>
          <a:p>
            <a:pPr marL="342900" indent="-342900">
              <a:lnSpc>
                <a:spcPct val="90000"/>
              </a:lnSpc>
              <a:buFont typeface="Symbol" panose="05050102010706020507" pitchFamily="18" charset="2"/>
              <a:buChar char=""/>
            </a:pPr>
            <a:r>
              <a:rPr lang="nl-NL" sz="2600" dirty="0"/>
              <a:t>Beschrijving verwachte nieuwe situatie. Werk daarbij uit:</a:t>
            </a:r>
          </a:p>
          <a:p>
            <a:pPr marL="342900" indent="-342900">
              <a:lnSpc>
                <a:spcPct val="90000"/>
              </a:lnSpc>
              <a:buFont typeface="Symbol" panose="05050102010706020507" pitchFamily="18" charset="2"/>
              <a:buChar char=""/>
            </a:pPr>
            <a:r>
              <a:rPr lang="nl-NL" sz="2600" dirty="0"/>
              <a:t>De regelgeving</a:t>
            </a:r>
          </a:p>
          <a:p>
            <a:pPr marL="342900" indent="-342900">
              <a:lnSpc>
                <a:spcPct val="90000"/>
              </a:lnSpc>
              <a:buFont typeface="Symbol" panose="05050102010706020507" pitchFamily="18" charset="2"/>
              <a:buChar char=""/>
            </a:pPr>
            <a:r>
              <a:rPr lang="nl-NL" sz="2600" dirty="0"/>
              <a:t>Welke nieuwe eisen en of knelpunten levert de regelgeving op.</a:t>
            </a:r>
          </a:p>
          <a:p>
            <a:pPr marL="342900" indent="-342900">
              <a:lnSpc>
                <a:spcPct val="90000"/>
              </a:lnSpc>
              <a:buFont typeface="Symbol" panose="05050102010706020507" pitchFamily="18" charset="2"/>
              <a:buChar char=""/>
            </a:pPr>
            <a:r>
              <a:rPr lang="nl-NL" sz="2600" dirty="0"/>
              <a:t>Medicijn gebruik, ingrepen en integriteit, mogelijke gezondheidswinst, mogelijke gezondheidsuitdagingen</a:t>
            </a:r>
          </a:p>
          <a:p>
            <a:pPr marL="342900" indent="-342900">
              <a:lnSpc>
                <a:spcPct val="90000"/>
              </a:lnSpc>
              <a:spcAft>
                <a:spcPts val="1000"/>
              </a:spcAft>
              <a:buFont typeface="Symbol" panose="05050102010706020507" pitchFamily="18" charset="2"/>
              <a:buChar char=""/>
            </a:pPr>
            <a:r>
              <a:rPr lang="nl-NL" sz="2600" dirty="0"/>
              <a:t>Advies m.b.t. de omschakelingsjaren</a:t>
            </a:r>
          </a:p>
          <a:p>
            <a:pPr>
              <a:lnSpc>
                <a:spcPct val="90000"/>
              </a:lnSpc>
            </a:pPr>
            <a:endParaRPr lang="nl-NL" sz="2600" dirty="0"/>
          </a:p>
        </p:txBody>
      </p:sp>
    </p:spTree>
    <p:extLst>
      <p:ext uri="{BB962C8B-B14F-4D97-AF65-F5344CB8AC3E}">
        <p14:creationId xmlns:p14="http://schemas.microsoft.com/office/powerpoint/2010/main" val="3224528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8332AE-1662-4C61-BF89-24128524CDC9}"/>
              </a:ext>
            </a:extLst>
          </p:cNvPr>
          <p:cNvSpPr>
            <a:spLocks noGrp="1"/>
          </p:cNvSpPr>
          <p:nvPr>
            <p:ph type="title"/>
          </p:nvPr>
        </p:nvSpPr>
        <p:spPr/>
        <p:txBody>
          <a:bodyPr/>
          <a:lstStyle/>
          <a:p>
            <a:r>
              <a:rPr lang="nl-NL" dirty="0"/>
              <a:t>R</a:t>
            </a:r>
            <a:r>
              <a:rPr lang="nl-NL" sz="2800" dirty="0"/>
              <a:t>egels voor toegestane ingrepen:</a:t>
            </a:r>
          </a:p>
        </p:txBody>
      </p:sp>
      <p:sp>
        <p:nvSpPr>
          <p:cNvPr id="6" name="Tekstvak 5">
            <a:extLst>
              <a:ext uri="{FF2B5EF4-FFF2-40B4-BE49-F238E27FC236}">
                <a16:creationId xmlns:a16="http://schemas.microsoft.com/office/drawing/2014/main" id="{179E3A07-AE49-4FEE-A972-B5FE48F5B0A1}"/>
              </a:ext>
            </a:extLst>
          </p:cNvPr>
          <p:cNvSpPr txBox="1"/>
          <p:nvPr/>
        </p:nvSpPr>
        <p:spPr>
          <a:xfrm>
            <a:off x="2076227" y="1266336"/>
            <a:ext cx="6920808" cy="4708981"/>
          </a:xfrm>
          <a:prstGeom prst="rect">
            <a:avLst/>
          </a:prstGeom>
          <a:noFill/>
        </p:spPr>
        <p:txBody>
          <a:bodyPr wrap="square">
            <a:spAutoFit/>
          </a:bodyPr>
          <a:lstStyle/>
          <a:p>
            <a:r>
              <a:rPr lang="nl-NL" sz="3000" b="1" dirty="0"/>
              <a:t>Niet toegestaan:</a:t>
            </a:r>
          </a:p>
          <a:p>
            <a:pPr marL="457200" indent="-457200">
              <a:buFontTx/>
              <a:buChar char="-"/>
            </a:pPr>
            <a:r>
              <a:rPr lang="nl-NL" sz="3000" dirty="0"/>
              <a:t>het couperen van staarten en oren </a:t>
            </a:r>
          </a:p>
          <a:p>
            <a:pPr marL="457200" indent="-457200">
              <a:buFontTx/>
              <a:buChar char="-"/>
            </a:pPr>
            <a:r>
              <a:rPr lang="nl-NL" sz="3000" dirty="0"/>
              <a:t>snavelkappen </a:t>
            </a:r>
          </a:p>
          <a:p>
            <a:pPr marL="457200" indent="-457200">
              <a:buFontTx/>
              <a:buChar char="-"/>
            </a:pPr>
            <a:r>
              <a:rPr lang="nl-NL" sz="3000" dirty="0"/>
              <a:t>Geen embryo transplantatie (ET)</a:t>
            </a:r>
          </a:p>
          <a:p>
            <a:pPr marL="457200" indent="-457200">
              <a:buFontTx/>
              <a:buChar char="-"/>
            </a:pPr>
            <a:endParaRPr lang="nl-NL" sz="3000" dirty="0"/>
          </a:p>
          <a:p>
            <a:r>
              <a:rPr lang="nl-NL" sz="3000" b="1" dirty="0"/>
              <a:t>Toegestaan (met ontheffing):</a:t>
            </a:r>
          </a:p>
          <a:p>
            <a:pPr marL="285750" indent="-285750">
              <a:buFontTx/>
              <a:buChar char="-"/>
            </a:pPr>
            <a:r>
              <a:rPr lang="nl-NL" sz="3000" dirty="0" err="1"/>
              <a:t>onthoornen</a:t>
            </a:r>
            <a:r>
              <a:rPr lang="nl-NL" sz="3000" dirty="0"/>
              <a:t> van rundvee en geiten </a:t>
            </a:r>
          </a:p>
          <a:p>
            <a:pPr marL="285750" indent="-285750">
              <a:buFontTx/>
              <a:buChar char="-"/>
            </a:pPr>
            <a:r>
              <a:rPr lang="nl-NL" sz="3000" dirty="0"/>
              <a:t>castreren van vleesvee (stieren, beren, bokken, rammen, </a:t>
            </a:r>
          </a:p>
          <a:p>
            <a:pPr marL="285750" indent="-285750">
              <a:buFontTx/>
              <a:buChar char="-"/>
            </a:pPr>
            <a:r>
              <a:rPr lang="nl-NL" sz="3000" dirty="0"/>
              <a:t>kunstmatige inseminatie (KI).</a:t>
            </a:r>
          </a:p>
        </p:txBody>
      </p:sp>
    </p:spTree>
    <p:extLst>
      <p:ext uri="{BB962C8B-B14F-4D97-AF65-F5344CB8AC3E}">
        <p14:creationId xmlns:p14="http://schemas.microsoft.com/office/powerpoint/2010/main" val="180283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0AE63-BD33-4428-9E75-1B6895979891}"/>
              </a:ext>
            </a:extLst>
          </p:cNvPr>
          <p:cNvSpPr>
            <a:spLocks noGrp="1"/>
          </p:cNvSpPr>
          <p:nvPr>
            <p:ph type="title"/>
          </p:nvPr>
        </p:nvSpPr>
        <p:spPr>
          <a:xfrm>
            <a:off x="371476" y="296863"/>
            <a:ext cx="5638799" cy="1160403"/>
          </a:xfrm>
        </p:spPr>
        <p:txBody>
          <a:bodyPr anchor="t">
            <a:normAutofit/>
          </a:bodyPr>
          <a:lstStyle/>
          <a:p>
            <a:r>
              <a:rPr lang="nl-NL" dirty="0"/>
              <a:t>Koeienhoorns:</a:t>
            </a:r>
          </a:p>
        </p:txBody>
      </p:sp>
      <p:sp>
        <p:nvSpPr>
          <p:cNvPr id="3" name="Tijdelijke aanduiding voor inhoud 2">
            <a:extLst>
              <a:ext uri="{FF2B5EF4-FFF2-40B4-BE49-F238E27FC236}">
                <a16:creationId xmlns:a16="http://schemas.microsoft.com/office/drawing/2014/main" id="{EABAFB96-1EC6-48AE-945F-3296011C879A}"/>
              </a:ext>
            </a:extLst>
          </p:cNvPr>
          <p:cNvSpPr>
            <a:spLocks noGrp="1"/>
          </p:cNvSpPr>
          <p:nvPr>
            <p:ph type="body" sz="quarter" idx="13"/>
          </p:nvPr>
        </p:nvSpPr>
        <p:spPr>
          <a:xfrm>
            <a:off x="292097" y="1042764"/>
            <a:ext cx="6194764" cy="4419599"/>
          </a:xfrm>
        </p:spPr>
        <p:txBody>
          <a:bodyPr>
            <a:noAutofit/>
          </a:bodyPr>
          <a:lstStyle/>
          <a:p>
            <a:pPr>
              <a:spcAft>
                <a:spcPts val="600"/>
              </a:spcAft>
            </a:pPr>
            <a:r>
              <a:rPr lang="nl-NL" sz="2200" dirty="0"/>
              <a:t>Niet verplicht (mag </a:t>
            </a:r>
            <a:r>
              <a:rPr lang="nl-NL" sz="2200" dirty="0" err="1"/>
              <a:t>onthoornen</a:t>
            </a:r>
            <a:r>
              <a:rPr lang="nl-NL" sz="2200" dirty="0"/>
              <a:t>) in BD wel verplicht</a:t>
            </a:r>
          </a:p>
          <a:p>
            <a:pPr>
              <a:spcAft>
                <a:spcPts val="600"/>
              </a:spcAft>
            </a:pPr>
            <a:r>
              <a:rPr lang="nl-NL" sz="2200" dirty="0"/>
              <a:t>= </a:t>
            </a:r>
            <a:r>
              <a:rPr lang="nl-NL" sz="2200" dirty="0" err="1"/>
              <a:t>Gezondheidspiegel</a:t>
            </a:r>
            <a:r>
              <a:rPr lang="nl-NL" sz="2200" dirty="0"/>
              <a:t> (ook klauwen)</a:t>
            </a:r>
          </a:p>
          <a:p>
            <a:pPr>
              <a:spcAft>
                <a:spcPts val="600"/>
              </a:spcAft>
            </a:pPr>
            <a:r>
              <a:rPr lang="nl-NL" sz="2200" dirty="0"/>
              <a:t>Rol in algehele gezondheid (vooral spijsvertering)</a:t>
            </a:r>
          </a:p>
          <a:p>
            <a:pPr>
              <a:spcAft>
                <a:spcPts val="600"/>
              </a:spcAft>
            </a:pPr>
            <a:r>
              <a:rPr lang="nl-NL" sz="2200" dirty="0"/>
              <a:t>Opslag mineralen (voor o.a. werking enzymen)</a:t>
            </a:r>
          </a:p>
          <a:p>
            <a:pPr>
              <a:spcAft>
                <a:spcPts val="600"/>
              </a:spcAft>
            </a:pPr>
            <a:r>
              <a:rPr lang="nl-NL" sz="2200" dirty="0"/>
              <a:t>Jaarringen: door mineraal onttrekking </a:t>
            </a:r>
          </a:p>
          <a:p>
            <a:pPr marL="0" indent="0">
              <a:spcAft>
                <a:spcPts val="600"/>
              </a:spcAft>
              <a:buNone/>
            </a:pPr>
            <a:r>
              <a:rPr lang="nl-NL" sz="2200" dirty="0"/>
              <a:t>    bij geboorte kalf</a:t>
            </a:r>
          </a:p>
          <a:p>
            <a:pPr>
              <a:spcAft>
                <a:spcPts val="600"/>
              </a:spcAft>
            </a:pPr>
            <a:r>
              <a:rPr lang="nl-NL" sz="2200" dirty="0"/>
              <a:t>Mogelijke nadelen: Bloeduiers, huidverwondingen en eigen veiligheid. </a:t>
            </a:r>
          </a:p>
          <a:p>
            <a:pPr>
              <a:spcAft>
                <a:spcPts val="600"/>
              </a:spcAft>
            </a:pPr>
            <a:r>
              <a:rPr lang="nl-NL" sz="2200" dirty="0"/>
              <a:t>&gt; Stal aanpassing, andere omgang &amp; respect</a:t>
            </a:r>
          </a:p>
        </p:txBody>
      </p:sp>
      <p:pic>
        <p:nvPicPr>
          <p:cNvPr id="4" name="Afbeelding 3">
            <a:extLst>
              <a:ext uri="{FF2B5EF4-FFF2-40B4-BE49-F238E27FC236}">
                <a16:creationId xmlns:a16="http://schemas.microsoft.com/office/drawing/2014/main" id="{AAE394EB-4FAD-4B30-ACBA-7DE86BC229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967" r="26692"/>
          <a:stretch/>
        </p:blipFill>
        <p:spPr>
          <a:xfrm>
            <a:off x="6566240" y="10"/>
            <a:ext cx="6016622" cy="6857990"/>
          </a:xfrm>
          <a:prstGeom prst="rect">
            <a:avLst/>
          </a:prstGeom>
          <a:noFill/>
        </p:spPr>
      </p:pic>
      <p:sp>
        <p:nvSpPr>
          <p:cNvPr id="9" name="Text Placeholder 4">
            <a:extLst>
              <a:ext uri="{FF2B5EF4-FFF2-40B4-BE49-F238E27FC236}">
                <a16:creationId xmlns:a16="http://schemas.microsoft.com/office/drawing/2014/main" id="{01C6A664-0991-4E88-B8D1-9BD189DDB9F3}"/>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168102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4A251B-F0D8-47D2-BBF5-85D9D766FC3D}"/>
              </a:ext>
            </a:extLst>
          </p:cNvPr>
          <p:cNvSpPr>
            <a:spLocks noGrp="1"/>
          </p:cNvSpPr>
          <p:nvPr>
            <p:ph type="title"/>
          </p:nvPr>
        </p:nvSpPr>
        <p:spPr>
          <a:xfrm>
            <a:off x="7320136" y="290814"/>
            <a:ext cx="4413176" cy="648072"/>
          </a:xfrm>
        </p:spPr>
        <p:txBody>
          <a:bodyPr/>
          <a:lstStyle/>
          <a:p>
            <a:r>
              <a:rPr lang="nl-NL" dirty="0"/>
              <a:t>Programma:</a:t>
            </a:r>
          </a:p>
        </p:txBody>
      </p:sp>
      <p:sp>
        <p:nvSpPr>
          <p:cNvPr id="3" name="Tijdelijke aanduiding voor inhoud 2">
            <a:extLst>
              <a:ext uri="{FF2B5EF4-FFF2-40B4-BE49-F238E27FC236}">
                <a16:creationId xmlns:a16="http://schemas.microsoft.com/office/drawing/2014/main" id="{F6BC89A5-B0F4-4227-94AA-E893982AD463}"/>
              </a:ext>
            </a:extLst>
          </p:cNvPr>
          <p:cNvSpPr>
            <a:spLocks noGrp="1"/>
          </p:cNvSpPr>
          <p:nvPr>
            <p:ph idx="1"/>
          </p:nvPr>
        </p:nvSpPr>
        <p:spPr>
          <a:xfrm>
            <a:off x="2423592" y="1484785"/>
            <a:ext cx="8003232" cy="4929411"/>
          </a:xfrm>
        </p:spPr>
        <p:txBody>
          <a:bodyPr>
            <a:normAutofit/>
          </a:bodyPr>
          <a:lstStyle/>
          <a:p>
            <a:pPr>
              <a:buFont typeface="Wingdings" panose="05000000000000000000" pitchFamily="2" charset="2"/>
              <a:buChar char="Ø"/>
            </a:pPr>
            <a:r>
              <a:rPr lang="nl-NL" sz="2500" dirty="0"/>
              <a:t>Biologische Fokkerij</a:t>
            </a:r>
          </a:p>
          <a:p>
            <a:pPr>
              <a:buFont typeface="Wingdings" panose="05000000000000000000" pitchFamily="2" charset="2"/>
              <a:buChar char="Ø"/>
            </a:pPr>
            <a:r>
              <a:rPr lang="nl-NL" sz="2500" dirty="0"/>
              <a:t>‘Biologische’ Voortplanting</a:t>
            </a:r>
          </a:p>
          <a:p>
            <a:pPr>
              <a:buFont typeface="Wingdings" panose="05000000000000000000" pitchFamily="2" charset="2"/>
              <a:buChar char="Ø"/>
            </a:pPr>
            <a:r>
              <a:rPr lang="nl-NL" sz="2500" dirty="0"/>
              <a:t>Biologische Gezondheidszorg</a:t>
            </a:r>
          </a:p>
          <a:p>
            <a:pPr>
              <a:buFont typeface="Wingdings" panose="05000000000000000000" pitchFamily="2" charset="2"/>
              <a:buChar char="Ø"/>
            </a:pPr>
            <a:r>
              <a:rPr lang="nl-NL" sz="2500" dirty="0"/>
              <a:t>‘s-Middags Verslaglegging en Feedback</a:t>
            </a:r>
          </a:p>
          <a:p>
            <a:pPr>
              <a:buFont typeface="Wingdings" panose="05000000000000000000" pitchFamily="2" charset="2"/>
              <a:buChar char="Ø"/>
            </a:pPr>
            <a:r>
              <a:rPr lang="nl-NL" sz="2500" dirty="0"/>
              <a:t>Gezamenlijke afronding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57983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EA7AA-59E4-49C3-B06A-2DB13F434137}"/>
              </a:ext>
            </a:extLst>
          </p:cNvPr>
          <p:cNvSpPr>
            <a:spLocks noGrp="1"/>
          </p:cNvSpPr>
          <p:nvPr>
            <p:ph type="title"/>
          </p:nvPr>
        </p:nvSpPr>
        <p:spPr>
          <a:xfrm>
            <a:off x="731520" y="265003"/>
            <a:ext cx="9549277" cy="648072"/>
          </a:xfrm>
        </p:spPr>
        <p:txBody>
          <a:bodyPr/>
          <a:lstStyle/>
          <a:p>
            <a:r>
              <a:rPr lang="nl-NL" dirty="0"/>
              <a:t>- Regels voor gezondheidszorg</a:t>
            </a:r>
            <a:br>
              <a:rPr lang="nl-NL" dirty="0"/>
            </a:br>
            <a:r>
              <a:rPr lang="nl-NL" dirty="0"/>
              <a:t>- </a:t>
            </a:r>
            <a:r>
              <a:rPr lang="nl-NL" sz="2800" dirty="0">
                <a:latin typeface="Arial" panose="020B0604020202020204" pitchFamily="34" charset="0"/>
                <a:ea typeface="Times New Roman" panose="02020603050405020304" pitchFamily="18" charset="0"/>
                <a:cs typeface="Times New Roman" panose="02020603050405020304" pitchFamily="18" charset="0"/>
              </a:rPr>
              <a:t>Tips voor medicijn gebruik, ingrepen en integriteit, mogelijke gezondheidswinst, mogelijke gezondheidsuitdagingen</a:t>
            </a:r>
            <a:br>
              <a:rPr lang="nl-NL" sz="3600" dirty="0">
                <a:latin typeface="Calibri" panose="020F0502020204030204" pitchFamily="34" charset="0"/>
                <a:ea typeface="Times New Roman" panose="02020603050405020304" pitchFamily="18" charset="0"/>
                <a:cs typeface="Times New Roman" panose="02020603050405020304" pitchFamily="18" charset="0"/>
              </a:rPr>
            </a:br>
            <a:endParaRPr lang="nl-NL" dirty="0"/>
          </a:p>
        </p:txBody>
      </p:sp>
      <p:sp>
        <p:nvSpPr>
          <p:cNvPr id="3" name="Tijdelijke aanduiding voor inhoud 2">
            <a:extLst>
              <a:ext uri="{FF2B5EF4-FFF2-40B4-BE49-F238E27FC236}">
                <a16:creationId xmlns:a16="http://schemas.microsoft.com/office/drawing/2014/main" id="{3CA81CF1-867E-4933-93E1-4B97CEE825CA}"/>
              </a:ext>
            </a:extLst>
          </p:cNvPr>
          <p:cNvSpPr>
            <a:spLocks noGrp="1"/>
          </p:cNvSpPr>
          <p:nvPr>
            <p:ph idx="1"/>
          </p:nvPr>
        </p:nvSpPr>
        <p:spPr>
          <a:xfrm>
            <a:off x="731520" y="2347326"/>
            <a:ext cx="4464496" cy="792088"/>
          </a:xfrm>
        </p:spPr>
        <p:txBody>
          <a:bodyPr/>
          <a:lstStyle/>
          <a:p>
            <a:r>
              <a:rPr lang="nl-NL" dirty="0"/>
              <a:t>Zie </a:t>
            </a:r>
            <a:r>
              <a:rPr lang="nl-NL" dirty="0" err="1"/>
              <a:t>Skal</a:t>
            </a:r>
            <a:r>
              <a:rPr lang="nl-NL" dirty="0"/>
              <a:t> / Wiki / internet</a:t>
            </a:r>
          </a:p>
          <a:p>
            <a:endParaRPr lang="nl-NL" dirty="0"/>
          </a:p>
          <a:p>
            <a:endParaRPr lang="nl-NL" dirty="0"/>
          </a:p>
          <a:p>
            <a:endParaRPr lang="nl-NL" dirty="0"/>
          </a:p>
          <a:p>
            <a:endParaRPr lang="nl-NL" dirty="0"/>
          </a:p>
          <a:p>
            <a:pPr marL="0" indent="0">
              <a:buNone/>
            </a:pPr>
            <a:endParaRPr lang="nl-NL" dirty="0"/>
          </a:p>
        </p:txBody>
      </p:sp>
      <p:pic>
        <p:nvPicPr>
          <p:cNvPr id="5" name="Afbeelding 4">
            <a:extLst>
              <a:ext uri="{FF2B5EF4-FFF2-40B4-BE49-F238E27FC236}">
                <a16:creationId xmlns:a16="http://schemas.microsoft.com/office/drawing/2014/main" id="{EF59EA40-A24E-413E-BE99-48400A2239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7790" y="2472452"/>
            <a:ext cx="6296391" cy="3783781"/>
          </a:xfrm>
          <a:prstGeom prst="rect">
            <a:avLst/>
          </a:prstGeom>
        </p:spPr>
      </p:pic>
    </p:spTree>
    <p:extLst>
      <p:ext uri="{BB962C8B-B14F-4D97-AF65-F5344CB8AC3E}">
        <p14:creationId xmlns:p14="http://schemas.microsoft.com/office/powerpoint/2010/main" val="314824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09452-2DF3-4E29-A5BC-584BD94FCBA1}"/>
              </a:ext>
            </a:extLst>
          </p:cNvPr>
          <p:cNvSpPr>
            <a:spLocks noGrp="1"/>
          </p:cNvSpPr>
          <p:nvPr>
            <p:ph type="title"/>
          </p:nvPr>
        </p:nvSpPr>
        <p:spPr>
          <a:xfrm>
            <a:off x="1232837" y="332656"/>
            <a:ext cx="8916299" cy="648072"/>
          </a:xfrm>
        </p:spPr>
        <p:txBody>
          <a:bodyPr/>
          <a:lstStyle/>
          <a:p>
            <a:r>
              <a:rPr lang="nl-NL" dirty="0"/>
              <a:t>Meer info en tips Stalboekjes op Wiki:</a:t>
            </a:r>
          </a:p>
        </p:txBody>
      </p:sp>
      <p:pic>
        <p:nvPicPr>
          <p:cNvPr id="5" name="Tijdelijke aanduiding voor inhoud 4">
            <a:extLst>
              <a:ext uri="{FF2B5EF4-FFF2-40B4-BE49-F238E27FC236}">
                <a16:creationId xmlns:a16="http://schemas.microsoft.com/office/drawing/2014/main" id="{50E66828-1228-4EB8-BF12-5DA6C88519AA}"/>
              </a:ext>
            </a:extLst>
          </p:cNvPr>
          <p:cNvPicPr>
            <a:picLocks noGrp="1" noChangeAspect="1"/>
          </p:cNvPicPr>
          <p:nvPr>
            <p:ph idx="1"/>
          </p:nvPr>
        </p:nvPicPr>
        <p:blipFill>
          <a:blip r:embed="rId2"/>
          <a:stretch>
            <a:fillRect/>
          </a:stretch>
        </p:blipFill>
        <p:spPr>
          <a:xfrm>
            <a:off x="1361320" y="1700808"/>
            <a:ext cx="8916299" cy="3456384"/>
          </a:xfrm>
        </p:spPr>
      </p:pic>
      <p:sp>
        <p:nvSpPr>
          <p:cNvPr id="7" name="Tekstvak 6">
            <a:extLst>
              <a:ext uri="{FF2B5EF4-FFF2-40B4-BE49-F238E27FC236}">
                <a16:creationId xmlns:a16="http://schemas.microsoft.com/office/drawing/2014/main" id="{00E9E423-14FB-416C-BD6C-2DD21082762A}"/>
              </a:ext>
            </a:extLst>
          </p:cNvPr>
          <p:cNvSpPr txBox="1"/>
          <p:nvPr/>
        </p:nvSpPr>
        <p:spPr>
          <a:xfrm>
            <a:off x="1361320" y="5277107"/>
            <a:ext cx="9238040" cy="923330"/>
          </a:xfrm>
          <a:prstGeom prst="rect">
            <a:avLst/>
          </a:prstGeom>
          <a:noFill/>
        </p:spPr>
        <p:txBody>
          <a:bodyPr wrap="square">
            <a:spAutoFit/>
          </a:bodyPr>
          <a:lstStyle/>
          <a:p>
            <a:endParaRPr lang="nl-NL" dirty="0">
              <a:solidFill>
                <a:srgbClr val="B1B8B8"/>
              </a:solidFill>
              <a:hlinkClick r:id="">
                <a:extLst>
                  <a:ext uri="{A12FA001-AC4F-418D-AE19-62706E023703}">
                    <ahyp:hlinkClr xmlns:ahyp="http://schemas.microsoft.com/office/drawing/2018/hyperlinkcolor" val="tx"/>
                  </a:ext>
                </a:extLst>
              </a:hlinkClick>
            </a:endParaRPr>
          </a:p>
          <a:p>
            <a:r>
              <a:rPr lang="nl-NL" dirty="0">
                <a:hlinkClick r:id="">
                  <a:extLst>
                    <a:ext uri="{A12FA001-AC4F-418D-AE19-62706E023703}">
                      <ahyp:hlinkClr xmlns:ahyp="http://schemas.microsoft.com/office/drawing/2018/hyperlinkcolor" val="tx"/>
                    </a:ext>
                  </a:extLst>
                </a:hlinkClick>
              </a:rPr>
              <a:t>4.3. gezondheidszorg: preventie, genezing van ziekten, ingrepen - Biologische bedrijfsvoering - Groen Kennisnet wiki</a:t>
            </a:r>
            <a:endParaRPr lang="nl-NL" dirty="0"/>
          </a:p>
        </p:txBody>
      </p:sp>
    </p:spTree>
    <p:extLst>
      <p:ext uri="{BB962C8B-B14F-4D97-AF65-F5344CB8AC3E}">
        <p14:creationId xmlns:p14="http://schemas.microsoft.com/office/powerpoint/2010/main" val="223530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D56BEB-69AB-4F8B-A938-F112F29B4377}"/>
              </a:ext>
            </a:extLst>
          </p:cNvPr>
          <p:cNvSpPr>
            <a:spLocks noGrp="1"/>
          </p:cNvSpPr>
          <p:nvPr>
            <p:ph idx="1"/>
          </p:nvPr>
        </p:nvSpPr>
        <p:spPr>
          <a:xfrm>
            <a:off x="1486997" y="1026235"/>
            <a:ext cx="8003232" cy="5893706"/>
          </a:xfrm>
        </p:spPr>
        <p:txBody>
          <a:bodyPr>
            <a:normAutofit lnSpcReduction="10000"/>
          </a:bodyPr>
          <a:lstStyle/>
          <a:p>
            <a:pPr marL="0" indent="0">
              <a:buNone/>
            </a:pPr>
            <a:r>
              <a:rPr lang="nl-NL" sz="2000" dirty="0"/>
              <a:t>Onderstaande roodgekleurde onderdelen dienen einde </a:t>
            </a:r>
            <a:r>
              <a:rPr lang="nl-NL" sz="2000" dirty="0" err="1"/>
              <a:t>vd</a:t>
            </a:r>
            <a:r>
              <a:rPr lang="nl-NL" sz="2000" dirty="0"/>
              <a:t> dag af te zijn:</a:t>
            </a:r>
          </a:p>
          <a:p>
            <a:pPr marL="0" indent="0">
              <a:buNone/>
            </a:pPr>
            <a:endParaRPr lang="nl-NL" sz="2000" b="1" dirty="0">
              <a:solidFill>
                <a:srgbClr val="FF0000"/>
              </a:solidFill>
            </a:endParaRPr>
          </a:p>
          <a:p>
            <a:pPr marL="0" indent="0">
              <a:buNone/>
            </a:pPr>
            <a:r>
              <a:rPr lang="nl-NL" sz="2400" b="1" dirty="0">
                <a:solidFill>
                  <a:srgbClr val="FF0000"/>
                </a:solidFill>
              </a:rPr>
              <a:t>1.	Biologische landbouw in Nederland</a:t>
            </a:r>
          </a:p>
          <a:p>
            <a:pPr marL="0" indent="0">
              <a:buNone/>
            </a:pPr>
            <a:r>
              <a:rPr lang="nl-NL" sz="2400" b="1" dirty="0">
                <a:solidFill>
                  <a:srgbClr val="FF0000"/>
                </a:solidFill>
              </a:rPr>
              <a:t>2.	Bedrijfsspiegel onderzoeksbedrijf</a:t>
            </a:r>
          </a:p>
          <a:p>
            <a:pPr marL="0" indent="0">
              <a:buNone/>
            </a:pPr>
            <a:r>
              <a:rPr lang="nl-NL" sz="2400" b="1" dirty="0">
                <a:solidFill>
                  <a:srgbClr val="FF0000"/>
                </a:solidFill>
              </a:rPr>
              <a:t>3.	Regelgeving en certificatie</a:t>
            </a:r>
          </a:p>
          <a:p>
            <a:pPr marL="0" indent="0">
              <a:buNone/>
            </a:pPr>
            <a:r>
              <a:rPr lang="nl-NL" sz="2400" b="1" dirty="0">
                <a:solidFill>
                  <a:srgbClr val="FF0000"/>
                </a:solidFill>
              </a:rPr>
              <a:t>4.	Ketenpartijen en Keurmerken </a:t>
            </a:r>
          </a:p>
          <a:p>
            <a:pPr marL="0" indent="0">
              <a:buNone/>
            </a:pPr>
            <a:r>
              <a:rPr lang="nl-NL" sz="2400" b="1" dirty="0">
                <a:solidFill>
                  <a:srgbClr val="FF0000"/>
                </a:solidFill>
              </a:rPr>
              <a:t>5.	Voedervoorziening en Voedergewassen </a:t>
            </a:r>
          </a:p>
          <a:p>
            <a:pPr marL="0" indent="0">
              <a:buNone/>
            </a:pPr>
            <a:r>
              <a:rPr lang="nl-NL" sz="2400" dirty="0"/>
              <a:t>6.	Bodem en Bemesting </a:t>
            </a:r>
          </a:p>
          <a:p>
            <a:pPr marL="0" indent="0">
              <a:buNone/>
            </a:pPr>
            <a:r>
              <a:rPr lang="nl-NL" sz="2400" dirty="0"/>
              <a:t>7.	Voeding</a:t>
            </a:r>
          </a:p>
          <a:p>
            <a:pPr marL="0" indent="0">
              <a:buNone/>
            </a:pPr>
            <a:r>
              <a:rPr lang="nl-NL" sz="2400" b="1" dirty="0">
                <a:solidFill>
                  <a:srgbClr val="FF0000"/>
                </a:solidFill>
              </a:rPr>
              <a:t>8.	Fokkerij en voortplanting </a:t>
            </a:r>
          </a:p>
          <a:p>
            <a:pPr marL="0" indent="0">
              <a:buNone/>
            </a:pPr>
            <a:r>
              <a:rPr lang="nl-NL" sz="2400" b="1" dirty="0">
                <a:solidFill>
                  <a:srgbClr val="FF0000"/>
                </a:solidFill>
              </a:rPr>
              <a:t>9.</a:t>
            </a:r>
            <a:r>
              <a:rPr lang="nl-NL" sz="2400" dirty="0">
                <a:solidFill>
                  <a:srgbClr val="FF0000"/>
                </a:solidFill>
              </a:rPr>
              <a:t>	</a:t>
            </a:r>
            <a:r>
              <a:rPr lang="nl-NL" sz="2400" b="1" dirty="0">
                <a:solidFill>
                  <a:srgbClr val="FF0000"/>
                </a:solidFill>
              </a:rPr>
              <a:t>Gezondheid</a:t>
            </a:r>
          </a:p>
          <a:p>
            <a:pPr marL="0" indent="0">
              <a:buNone/>
            </a:pPr>
            <a:r>
              <a:rPr lang="nl-NL" sz="2400" dirty="0"/>
              <a:t>10.	Huisvesting </a:t>
            </a:r>
          </a:p>
          <a:p>
            <a:pPr marL="0" indent="0">
              <a:buNone/>
            </a:pPr>
            <a:r>
              <a:rPr lang="nl-NL" sz="2400" dirty="0"/>
              <a:t>11.	Agrobiodiversiteit</a:t>
            </a:r>
          </a:p>
          <a:p>
            <a:pPr marL="0" indent="0">
              <a:buNone/>
            </a:pPr>
            <a:r>
              <a:rPr lang="nl-NL" sz="2400" dirty="0"/>
              <a:t>12.	Saldo berekening </a:t>
            </a:r>
          </a:p>
          <a:p>
            <a:pPr marL="0" indent="0">
              <a:buNone/>
            </a:pPr>
            <a:r>
              <a:rPr lang="nl-NL" sz="2400" dirty="0"/>
              <a:t>13.	SWOT (incl. marktontwikkeling) </a:t>
            </a:r>
          </a:p>
          <a:p>
            <a:pPr marL="0" indent="0">
              <a:buNone/>
            </a:pPr>
            <a:r>
              <a:rPr lang="nl-NL" sz="2400" b="1" dirty="0">
                <a:solidFill>
                  <a:srgbClr val="FF0000"/>
                </a:solidFill>
              </a:rPr>
              <a:t>14.	Reflectie/ logboek</a:t>
            </a:r>
          </a:p>
          <a:p>
            <a:pPr marL="0" indent="0">
              <a:buNone/>
            </a:pPr>
            <a:endParaRPr lang="nl-NL" sz="2400" dirty="0"/>
          </a:p>
          <a:p>
            <a:pPr marL="0" indent="0">
              <a:buNone/>
            </a:pPr>
            <a:endParaRPr lang="nl-NL" dirty="0"/>
          </a:p>
        </p:txBody>
      </p:sp>
      <p:sp>
        <p:nvSpPr>
          <p:cNvPr id="4" name="Titel 1">
            <a:extLst>
              <a:ext uri="{FF2B5EF4-FFF2-40B4-BE49-F238E27FC236}">
                <a16:creationId xmlns:a16="http://schemas.microsoft.com/office/drawing/2014/main" id="{BF69E6E3-5A5F-40F2-843E-09E3037A5AA8}"/>
              </a:ext>
            </a:extLst>
          </p:cNvPr>
          <p:cNvSpPr>
            <a:spLocks noGrp="1"/>
          </p:cNvSpPr>
          <p:nvPr>
            <p:ph type="title"/>
          </p:nvPr>
        </p:nvSpPr>
        <p:spPr>
          <a:xfrm>
            <a:off x="828339" y="333375"/>
            <a:ext cx="9320549" cy="647700"/>
          </a:xfrm>
        </p:spPr>
        <p:txBody>
          <a:bodyPr/>
          <a:lstStyle/>
          <a:p>
            <a:r>
              <a:rPr lang="nl-NL" dirty="0"/>
              <a:t>Inhoud verslag:</a:t>
            </a:r>
          </a:p>
        </p:txBody>
      </p:sp>
    </p:spTree>
    <p:extLst>
      <p:ext uri="{BB962C8B-B14F-4D97-AF65-F5344CB8AC3E}">
        <p14:creationId xmlns:p14="http://schemas.microsoft.com/office/powerpoint/2010/main" val="30018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D6C213D-338C-49DA-9721-94BA89285543}"/>
              </a:ext>
            </a:extLst>
          </p:cNvPr>
          <p:cNvPicPr>
            <a:picLocks noChangeAspect="1"/>
          </p:cNvPicPr>
          <p:nvPr/>
        </p:nvPicPr>
        <p:blipFill rotWithShape="1">
          <a:blip r:embed="rId2"/>
          <a:srcRect l="17713" r="19288" b="24801"/>
          <a:stretch/>
        </p:blipFill>
        <p:spPr>
          <a:xfrm>
            <a:off x="1954067" y="0"/>
            <a:ext cx="6725845" cy="6021288"/>
          </a:xfrm>
          <a:prstGeom prst="rect">
            <a:avLst/>
          </a:prstGeom>
        </p:spPr>
      </p:pic>
    </p:spTree>
    <p:extLst>
      <p:ext uri="{BB962C8B-B14F-4D97-AF65-F5344CB8AC3E}">
        <p14:creationId xmlns:p14="http://schemas.microsoft.com/office/powerpoint/2010/main" val="4082377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B1168-A3BA-436B-AE84-2C4BC1BC888A}"/>
              </a:ext>
            </a:extLst>
          </p:cNvPr>
          <p:cNvSpPr>
            <a:spLocks noGrp="1"/>
          </p:cNvSpPr>
          <p:nvPr>
            <p:ph type="title"/>
          </p:nvPr>
        </p:nvSpPr>
        <p:spPr>
          <a:xfrm>
            <a:off x="613186" y="332656"/>
            <a:ext cx="9535950" cy="648072"/>
          </a:xfrm>
        </p:spPr>
        <p:txBody>
          <a:bodyPr/>
          <a:lstStyle/>
          <a:p>
            <a:r>
              <a:rPr lang="nl-NL" dirty="0"/>
              <a:t>Planning komende weken:</a:t>
            </a:r>
          </a:p>
        </p:txBody>
      </p:sp>
      <p:pic>
        <p:nvPicPr>
          <p:cNvPr id="9" name="Afbeelding 8">
            <a:extLst>
              <a:ext uri="{FF2B5EF4-FFF2-40B4-BE49-F238E27FC236}">
                <a16:creationId xmlns:a16="http://schemas.microsoft.com/office/drawing/2014/main" id="{5936B93E-7DB4-4405-B0B0-94AD6683A7BC}"/>
              </a:ext>
            </a:extLst>
          </p:cNvPr>
          <p:cNvPicPr>
            <a:picLocks noChangeAspect="1"/>
          </p:cNvPicPr>
          <p:nvPr/>
        </p:nvPicPr>
        <p:blipFill>
          <a:blip r:embed="rId2"/>
          <a:stretch>
            <a:fillRect/>
          </a:stretch>
        </p:blipFill>
        <p:spPr>
          <a:xfrm>
            <a:off x="2711625" y="1052737"/>
            <a:ext cx="7322045" cy="5638099"/>
          </a:xfrm>
          <a:prstGeom prst="rect">
            <a:avLst/>
          </a:prstGeom>
        </p:spPr>
      </p:pic>
    </p:spTree>
    <p:extLst>
      <p:ext uri="{BB962C8B-B14F-4D97-AF65-F5344CB8AC3E}">
        <p14:creationId xmlns:p14="http://schemas.microsoft.com/office/powerpoint/2010/main" val="522379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4A251B-F0D8-47D2-BBF5-85D9D766FC3D}"/>
              </a:ext>
            </a:extLst>
          </p:cNvPr>
          <p:cNvSpPr>
            <a:spLocks noGrp="1"/>
          </p:cNvSpPr>
          <p:nvPr>
            <p:ph type="title"/>
          </p:nvPr>
        </p:nvSpPr>
        <p:spPr>
          <a:xfrm>
            <a:off x="7320136" y="290814"/>
            <a:ext cx="4413176" cy="648072"/>
          </a:xfrm>
        </p:spPr>
        <p:txBody>
          <a:bodyPr/>
          <a:lstStyle/>
          <a:p>
            <a:r>
              <a:rPr lang="nl-NL" dirty="0"/>
              <a:t>Tot slot:</a:t>
            </a:r>
          </a:p>
        </p:txBody>
      </p:sp>
      <p:sp>
        <p:nvSpPr>
          <p:cNvPr id="3" name="Tijdelijke aanduiding voor inhoud 2">
            <a:extLst>
              <a:ext uri="{FF2B5EF4-FFF2-40B4-BE49-F238E27FC236}">
                <a16:creationId xmlns:a16="http://schemas.microsoft.com/office/drawing/2014/main" id="{F6BC89A5-B0F4-4227-94AA-E893982AD463}"/>
              </a:ext>
            </a:extLst>
          </p:cNvPr>
          <p:cNvSpPr>
            <a:spLocks noGrp="1"/>
          </p:cNvSpPr>
          <p:nvPr>
            <p:ph idx="1"/>
          </p:nvPr>
        </p:nvSpPr>
        <p:spPr>
          <a:xfrm>
            <a:off x="476146" y="1043721"/>
            <a:ext cx="8003232" cy="4929411"/>
          </a:xfrm>
        </p:spPr>
        <p:txBody>
          <a:bodyPr>
            <a:normAutofit/>
          </a:bodyPr>
          <a:lstStyle/>
          <a:p>
            <a:pPr>
              <a:buFont typeface="Wingdings" panose="05000000000000000000" pitchFamily="2" charset="2"/>
              <a:buChar char="Ø"/>
            </a:pPr>
            <a:endParaRPr lang="nl-NL" dirty="0"/>
          </a:p>
          <a:p>
            <a:pPr>
              <a:buFont typeface="Wingdings" panose="05000000000000000000" pitchFamily="2" charset="2"/>
              <a:buChar char="Ø"/>
            </a:pPr>
            <a:r>
              <a:rPr lang="nl-NL" sz="2200" dirty="0"/>
              <a:t>Inplannen Feedback &gt; ingeleverde werk</a:t>
            </a:r>
          </a:p>
          <a:p>
            <a:pPr marL="0" indent="0">
              <a:buNone/>
            </a:pPr>
            <a:endParaRPr lang="nl-NL" dirty="0"/>
          </a:p>
          <a:p>
            <a:pPr marL="0" indent="0">
              <a:buNone/>
            </a:pPr>
            <a:endParaRPr lang="nl-NL" dirty="0"/>
          </a:p>
        </p:txBody>
      </p:sp>
      <p:pic>
        <p:nvPicPr>
          <p:cNvPr id="4" name="Afbeelding 3">
            <a:extLst>
              <a:ext uri="{FF2B5EF4-FFF2-40B4-BE49-F238E27FC236}">
                <a16:creationId xmlns:a16="http://schemas.microsoft.com/office/drawing/2014/main" id="{4FA57012-4257-4403-8214-F1470340F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02663" y="2904564"/>
            <a:ext cx="4547356" cy="3404438"/>
          </a:xfrm>
          <a:prstGeom prst="rect">
            <a:avLst/>
          </a:prstGeom>
        </p:spPr>
      </p:pic>
    </p:spTree>
    <p:extLst>
      <p:ext uri="{BB962C8B-B14F-4D97-AF65-F5344CB8AC3E}">
        <p14:creationId xmlns:p14="http://schemas.microsoft.com/office/powerpoint/2010/main" val="199030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780C417-5411-49FF-A149-45CD7372B0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898904"/>
            <a:ext cx="9144000" cy="3060192"/>
          </a:xfrm>
          <a:prstGeom prst="rect">
            <a:avLst/>
          </a:prstGeom>
        </p:spPr>
      </p:pic>
      <p:sp>
        <p:nvSpPr>
          <p:cNvPr id="3" name="Titel 1">
            <a:extLst>
              <a:ext uri="{FF2B5EF4-FFF2-40B4-BE49-F238E27FC236}">
                <a16:creationId xmlns:a16="http://schemas.microsoft.com/office/drawing/2014/main" id="{BFD82253-5490-4551-B017-3BF0FD6E8326}"/>
              </a:ext>
            </a:extLst>
          </p:cNvPr>
          <p:cNvSpPr>
            <a:spLocks noGrp="1"/>
          </p:cNvSpPr>
          <p:nvPr>
            <p:ph type="title"/>
          </p:nvPr>
        </p:nvSpPr>
        <p:spPr>
          <a:xfrm>
            <a:off x="932330" y="762280"/>
            <a:ext cx="7184976" cy="648072"/>
          </a:xfrm>
        </p:spPr>
        <p:txBody>
          <a:bodyPr/>
          <a:lstStyle/>
          <a:p>
            <a:r>
              <a:rPr lang="nl-NL" dirty="0"/>
              <a:t>Tot volgende week!!</a:t>
            </a:r>
          </a:p>
        </p:txBody>
      </p:sp>
    </p:spTree>
    <p:extLst>
      <p:ext uri="{BB962C8B-B14F-4D97-AF65-F5344CB8AC3E}">
        <p14:creationId xmlns:p14="http://schemas.microsoft.com/office/powerpoint/2010/main" val="217492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AFBC5-FA03-4DF6-9122-B579C3EB5A80}"/>
              </a:ext>
            </a:extLst>
          </p:cNvPr>
          <p:cNvSpPr>
            <a:spLocks noGrp="1"/>
          </p:cNvSpPr>
          <p:nvPr>
            <p:ph type="title"/>
          </p:nvPr>
        </p:nvSpPr>
        <p:spPr>
          <a:xfrm>
            <a:off x="371475" y="296863"/>
            <a:ext cx="10260000" cy="1160403"/>
          </a:xfrm>
        </p:spPr>
        <p:txBody>
          <a:bodyPr vert="horz" lIns="0" tIns="36000" rIns="0" bIns="0" rtlCol="0" anchor="t" anchorCtr="0">
            <a:normAutofit fontScale="90000"/>
          </a:bodyPr>
          <a:lstStyle/>
          <a:p>
            <a:r>
              <a:rPr lang="nl-NL" b="1" kern="1200" spc="0" baseline="0" dirty="0">
                <a:latin typeface="+mj-lt"/>
                <a:ea typeface="+mj-ea"/>
                <a:cs typeface="+mj-cs"/>
              </a:rPr>
              <a:t>Hoofdstuk 8 </a:t>
            </a:r>
            <a:r>
              <a:rPr lang="nl-NL" sz="4000" b="1" dirty="0"/>
              <a:t>Fokkerij en voortplanting </a:t>
            </a:r>
            <a:br>
              <a:rPr lang="nl-NL" sz="4000" dirty="0">
                <a:solidFill>
                  <a:schemeClr val="accent3"/>
                </a:solidFill>
              </a:rPr>
            </a:br>
            <a:endParaRPr lang="nl-NL" b="1" kern="1200" spc="0" baseline="0" dirty="0">
              <a:latin typeface="+mj-lt"/>
              <a:ea typeface="+mj-ea"/>
              <a:cs typeface="+mj-cs"/>
            </a:endParaRPr>
          </a:p>
        </p:txBody>
      </p:sp>
      <p:sp>
        <p:nvSpPr>
          <p:cNvPr id="5" name="Tekstvak 4">
            <a:extLst>
              <a:ext uri="{FF2B5EF4-FFF2-40B4-BE49-F238E27FC236}">
                <a16:creationId xmlns:a16="http://schemas.microsoft.com/office/drawing/2014/main" id="{4E547EE6-DB08-4E9D-9731-1427D395935C}"/>
              </a:ext>
            </a:extLst>
          </p:cNvPr>
          <p:cNvSpPr txBox="1"/>
          <p:nvPr/>
        </p:nvSpPr>
        <p:spPr>
          <a:xfrm>
            <a:off x="371475" y="1635162"/>
            <a:ext cx="11449050" cy="4636547"/>
          </a:xfrm>
          <a:prstGeom prst="rect">
            <a:avLst/>
          </a:prstGeom>
        </p:spPr>
        <p:txBody>
          <a:bodyPr vert="horz" lIns="0" tIns="0" rIns="0" bIns="0" numCol="2" spcCol="180000" rtlCol="0">
            <a:normAutofit/>
          </a:bodyPr>
          <a:lstStyle/>
          <a:p>
            <a:pPr marL="762300" indent="-457200">
              <a:buFont typeface="Wingdings" panose="05000000000000000000" pitchFamily="2" charset="2"/>
              <a:buChar char="§"/>
            </a:pPr>
            <a:r>
              <a:rPr lang="nl-NL" sz="3000" dirty="0">
                <a:solidFill>
                  <a:schemeClr val="accent3"/>
                </a:solidFill>
              </a:rPr>
              <a:t>Beschrijving huidige situatie omtrent fokkerij en voortplanting</a:t>
            </a:r>
          </a:p>
          <a:p>
            <a:pPr marL="762300" indent="-457200">
              <a:buFont typeface="Wingdings" panose="05000000000000000000" pitchFamily="2" charset="2"/>
              <a:buChar char="§"/>
            </a:pPr>
            <a:r>
              <a:rPr lang="nl-NL" sz="3000" dirty="0">
                <a:solidFill>
                  <a:schemeClr val="accent3"/>
                </a:solidFill>
              </a:rPr>
              <a:t>Beschrijving verwachte nieuwe situatie. Werk daarbij uit:</a:t>
            </a:r>
          </a:p>
          <a:p>
            <a:pPr marL="762300" indent="-457200">
              <a:buFont typeface="Wingdings" panose="05000000000000000000" pitchFamily="2" charset="2"/>
              <a:buChar char="§"/>
            </a:pPr>
            <a:r>
              <a:rPr lang="nl-NL" sz="3000" dirty="0">
                <a:solidFill>
                  <a:schemeClr val="accent3"/>
                </a:solidFill>
              </a:rPr>
              <a:t>De regelgeving</a:t>
            </a:r>
          </a:p>
          <a:p>
            <a:pPr marL="762300" indent="-457200">
              <a:buFont typeface="Wingdings" panose="05000000000000000000" pitchFamily="2" charset="2"/>
              <a:buChar char="§"/>
            </a:pPr>
            <a:r>
              <a:rPr lang="nl-NL" sz="3000" dirty="0">
                <a:solidFill>
                  <a:schemeClr val="accent3"/>
                </a:solidFill>
              </a:rPr>
              <a:t>Welke nieuwe eisen en of knelpunten levert de regelgeving op </a:t>
            </a:r>
          </a:p>
          <a:p>
            <a:pPr marL="762300" indent="-457200">
              <a:buFont typeface="Wingdings" panose="05000000000000000000" pitchFamily="2" charset="2"/>
              <a:buChar char="§"/>
            </a:pPr>
            <a:r>
              <a:rPr lang="nl-NL" sz="3000" dirty="0">
                <a:solidFill>
                  <a:schemeClr val="accent3"/>
                </a:solidFill>
              </a:rPr>
              <a:t>Fokkerij-/ rassenkeuzes en de mogelijke invloed op voortplantingskengetallen</a:t>
            </a:r>
          </a:p>
          <a:p>
            <a:pPr marL="762300" indent="-457200">
              <a:spcAft>
                <a:spcPts val="1000"/>
              </a:spcAft>
              <a:buFont typeface="Wingdings" panose="05000000000000000000" pitchFamily="2" charset="2"/>
              <a:buChar char="§"/>
            </a:pPr>
            <a:r>
              <a:rPr lang="nl-NL" sz="3000" dirty="0">
                <a:solidFill>
                  <a:schemeClr val="accent3"/>
                </a:solidFill>
              </a:rPr>
              <a:t>Advies m.b.t. de omschakelingsjaren</a:t>
            </a:r>
          </a:p>
          <a:p>
            <a:pPr marL="1105200" indent="-457200">
              <a:buFont typeface="Wingdings" panose="05000000000000000000" pitchFamily="2" charset="2"/>
              <a:buChar char="§"/>
            </a:pPr>
            <a:r>
              <a:rPr lang="nl-NL" sz="3000" b="1" dirty="0">
                <a:solidFill>
                  <a:schemeClr val="accent3"/>
                </a:solidFill>
              </a:rPr>
              <a:t> </a:t>
            </a:r>
            <a:endParaRPr lang="nl-NL" sz="3000" dirty="0">
              <a:solidFill>
                <a:schemeClr val="accent3"/>
              </a:solidFill>
            </a:endParaRPr>
          </a:p>
        </p:txBody>
      </p:sp>
    </p:spTree>
    <p:extLst>
      <p:ext uri="{BB962C8B-B14F-4D97-AF65-F5344CB8AC3E}">
        <p14:creationId xmlns:p14="http://schemas.microsoft.com/office/powerpoint/2010/main" val="390409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4C6C7-9B67-4867-87B6-18854542E297}"/>
              </a:ext>
            </a:extLst>
          </p:cNvPr>
          <p:cNvSpPr>
            <a:spLocks noGrp="1"/>
          </p:cNvSpPr>
          <p:nvPr>
            <p:ph type="title"/>
          </p:nvPr>
        </p:nvSpPr>
        <p:spPr>
          <a:xfrm>
            <a:off x="679111" y="590681"/>
            <a:ext cx="9998718" cy="648072"/>
          </a:xfrm>
        </p:spPr>
        <p:txBody>
          <a:bodyPr/>
          <a:lstStyle/>
          <a:p>
            <a:r>
              <a:rPr lang="nl-NL" dirty="0"/>
              <a:t>Biologische fokkerij volgens de intenties, richtlijnen en normen </a:t>
            </a:r>
          </a:p>
        </p:txBody>
      </p:sp>
      <p:sp>
        <p:nvSpPr>
          <p:cNvPr id="3" name="Tijdelijke aanduiding voor inhoud 2">
            <a:extLst>
              <a:ext uri="{FF2B5EF4-FFF2-40B4-BE49-F238E27FC236}">
                <a16:creationId xmlns:a16="http://schemas.microsoft.com/office/drawing/2014/main" id="{A2BBD4C2-8A89-4E62-B444-6C25A6D7DC3F}"/>
              </a:ext>
            </a:extLst>
          </p:cNvPr>
          <p:cNvSpPr>
            <a:spLocks noGrp="1"/>
          </p:cNvSpPr>
          <p:nvPr>
            <p:ph idx="1"/>
          </p:nvPr>
        </p:nvSpPr>
        <p:spPr>
          <a:xfrm>
            <a:off x="574655" y="2003575"/>
            <a:ext cx="10742390" cy="5544616"/>
          </a:xfrm>
        </p:spPr>
        <p:txBody>
          <a:bodyPr>
            <a:normAutofit/>
          </a:bodyPr>
          <a:lstStyle/>
          <a:p>
            <a:pPr marL="514350" indent="-514350">
              <a:buAutoNum type="arabicPeriod"/>
            </a:pPr>
            <a:r>
              <a:rPr lang="nl-NL" sz="2200" dirty="0"/>
              <a:t>de dieren moeten zich kunnen aanpassen aan het lokale biologische milieu; </a:t>
            </a:r>
          </a:p>
          <a:p>
            <a:pPr marL="514350" indent="-514350">
              <a:buAutoNum type="arabicPeriod"/>
            </a:pPr>
            <a:r>
              <a:rPr lang="nl-NL" sz="2200" dirty="0"/>
              <a:t>de (genetische) diversiteit moet worden bewaard of gestimuleerd; </a:t>
            </a:r>
          </a:p>
          <a:p>
            <a:pPr marL="514350" indent="-514350">
              <a:buAutoNum type="arabicPeriod"/>
            </a:pPr>
            <a:r>
              <a:rPr lang="nl-NL" sz="2200" dirty="0"/>
              <a:t>de biologische landbouw dient te streven naar gesloten kringlopen en grondgebonden productie; en </a:t>
            </a:r>
          </a:p>
          <a:p>
            <a:pPr marL="514350" indent="-514350">
              <a:buAutoNum type="arabicPeriod"/>
            </a:pPr>
            <a:r>
              <a:rPr lang="nl-NL" sz="2200" dirty="0"/>
              <a:t>het natuurlijk gedrag van de dieren moet gerespecteerd worden. </a:t>
            </a:r>
          </a:p>
          <a:p>
            <a:endParaRPr lang="nl-NL" sz="2200" dirty="0"/>
          </a:p>
          <a:p>
            <a:pPr marL="0" indent="0">
              <a:buNone/>
            </a:pPr>
            <a:r>
              <a:rPr lang="nl-NL" sz="2200" i="1" dirty="0"/>
              <a:t>Er is een aantal verbodsnormen, die een eenduidige beperking stellen op normniveau: </a:t>
            </a:r>
          </a:p>
          <a:p>
            <a:pPr marL="0" indent="0">
              <a:buNone/>
            </a:pPr>
            <a:endParaRPr lang="nl-NL" sz="2200" i="1" dirty="0"/>
          </a:p>
          <a:p>
            <a:pPr marL="0" indent="0">
              <a:buNone/>
            </a:pPr>
            <a:r>
              <a:rPr lang="nl-NL" sz="2200" dirty="0"/>
              <a:t>5. verschillende ingrepen (bijvoorbeeld ET) en amputaties bij dieren (snavelkappen, couperen staarten) zijn verboden; </a:t>
            </a:r>
          </a:p>
          <a:p>
            <a:pPr marL="0" indent="0">
              <a:buNone/>
            </a:pPr>
            <a:r>
              <a:rPr lang="nl-NL" sz="2200" dirty="0"/>
              <a:t>6. maximaal 10% dieren per jaar mag uit de gangbare landbouw worden aangevoerd.</a:t>
            </a:r>
          </a:p>
        </p:txBody>
      </p:sp>
    </p:spTree>
    <p:extLst>
      <p:ext uri="{BB962C8B-B14F-4D97-AF65-F5344CB8AC3E}">
        <p14:creationId xmlns:p14="http://schemas.microsoft.com/office/powerpoint/2010/main" val="45190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3EF9C-3CA4-4E23-83D1-DAB065F9D984}"/>
              </a:ext>
            </a:extLst>
          </p:cNvPr>
          <p:cNvSpPr>
            <a:spLocks noGrp="1"/>
          </p:cNvSpPr>
          <p:nvPr>
            <p:ph type="title"/>
          </p:nvPr>
        </p:nvSpPr>
        <p:spPr>
          <a:xfrm>
            <a:off x="1215614" y="332656"/>
            <a:ext cx="8933522" cy="648072"/>
          </a:xfrm>
        </p:spPr>
        <p:txBody>
          <a:bodyPr/>
          <a:lstStyle/>
          <a:p>
            <a:r>
              <a:rPr lang="nl-NL" dirty="0"/>
              <a:t>Fokkerij</a:t>
            </a:r>
          </a:p>
        </p:txBody>
      </p:sp>
      <p:sp>
        <p:nvSpPr>
          <p:cNvPr id="3" name="Tijdelijke aanduiding voor inhoud 2">
            <a:extLst>
              <a:ext uri="{FF2B5EF4-FFF2-40B4-BE49-F238E27FC236}">
                <a16:creationId xmlns:a16="http://schemas.microsoft.com/office/drawing/2014/main" id="{6D207916-E178-4795-8305-DE77241299CE}"/>
              </a:ext>
            </a:extLst>
          </p:cNvPr>
          <p:cNvSpPr>
            <a:spLocks noGrp="1"/>
          </p:cNvSpPr>
          <p:nvPr>
            <p:ph idx="1"/>
          </p:nvPr>
        </p:nvSpPr>
        <p:spPr>
          <a:xfrm>
            <a:off x="2207568" y="1700809"/>
            <a:ext cx="3528392" cy="4929411"/>
          </a:xfrm>
        </p:spPr>
        <p:txBody>
          <a:bodyPr/>
          <a:lstStyle/>
          <a:p>
            <a:pPr marL="0" indent="0">
              <a:buNone/>
            </a:pPr>
            <a:r>
              <a:rPr lang="nl-NL" sz="3000" dirty="0"/>
              <a:t>Geen Sprinters</a:t>
            </a:r>
          </a:p>
        </p:txBody>
      </p:sp>
      <p:pic>
        <p:nvPicPr>
          <p:cNvPr id="4" name="Afbeelding 3">
            <a:extLst>
              <a:ext uri="{FF2B5EF4-FFF2-40B4-BE49-F238E27FC236}">
                <a16:creationId xmlns:a16="http://schemas.microsoft.com/office/drawing/2014/main" id="{1A71B5FE-784E-4ED3-8723-85FA0F4BED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1658" y="2633485"/>
            <a:ext cx="4598665" cy="3064054"/>
          </a:xfrm>
          <a:prstGeom prst="rect">
            <a:avLst/>
          </a:prstGeom>
        </p:spPr>
      </p:pic>
      <p:sp>
        <p:nvSpPr>
          <p:cNvPr id="5" name="Tijdelijke aanduiding voor inhoud 2">
            <a:extLst>
              <a:ext uri="{FF2B5EF4-FFF2-40B4-BE49-F238E27FC236}">
                <a16:creationId xmlns:a16="http://schemas.microsoft.com/office/drawing/2014/main" id="{0814A41E-A9CD-445A-89CB-E0051A5AE70F}"/>
              </a:ext>
            </a:extLst>
          </p:cNvPr>
          <p:cNvSpPr txBox="1">
            <a:spLocks/>
          </p:cNvSpPr>
          <p:nvPr/>
        </p:nvSpPr>
        <p:spPr>
          <a:xfrm>
            <a:off x="6616168" y="1705164"/>
            <a:ext cx="4176463"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3000" dirty="0"/>
              <a:t>Maar </a:t>
            </a:r>
            <a:r>
              <a:rPr lang="nl-NL" sz="3000" dirty="0" err="1"/>
              <a:t>Marathon-lopers</a:t>
            </a:r>
            <a:endParaRPr lang="nl-NL" sz="3000" dirty="0"/>
          </a:p>
        </p:txBody>
      </p:sp>
      <p:pic>
        <p:nvPicPr>
          <p:cNvPr id="6" name="Afbeelding 5">
            <a:extLst>
              <a:ext uri="{FF2B5EF4-FFF2-40B4-BE49-F238E27FC236}">
                <a16:creationId xmlns:a16="http://schemas.microsoft.com/office/drawing/2014/main" id="{8478A3DA-BF3B-42D3-B047-482088E31B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9123" y="2618913"/>
            <a:ext cx="4081220" cy="3064054"/>
          </a:xfrm>
          <a:prstGeom prst="rect">
            <a:avLst/>
          </a:prstGeom>
        </p:spPr>
      </p:pic>
    </p:spTree>
    <p:extLst>
      <p:ext uri="{BB962C8B-B14F-4D97-AF65-F5344CB8AC3E}">
        <p14:creationId xmlns:p14="http://schemas.microsoft.com/office/powerpoint/2010/main" val="1710666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05BFD2-3A5E-4798-8ACB-72BBE44BA9FC}"/>
              </a:ext>
            </a:extLst>
          </p:cNvPr>
          <p:cNvSpPr>
            <a:spLocks noGrp="1"/>
          </p:cNvSpPr>
          <p:nvPr>
            <p:ph type="title"/>
          </p:nvPr>
        </p:nvSpPr>
        <p:spPr>
          <a:xfrm>
            <a:off x="371476" y="296863"/>
            <a:ext cx="11437745" cy="1160403"/>
          </a:xfrm>
        </p:spPr>
        <p:txBody>
          <a:bodyPr anchor="t">
            <a:normAutofit/>
          </a:bodyPr>
          <a:lstStyle/>
          <a:p>
            <a:r>
              <a:rPr lang="nl-NL" sz="3100" dirty="0"/>
              <a:t>Advies </a:t>
            </a:r>
            <a:r>
              <a:rPr lang="nl-NL" sz="3100" dirty="0" err="1"/>
              <a:t>raskeuze</a:t>
            </a:r>
            <a:r>
              <a:rPr lang="nl-NL" sz="3100" dirty="0"/>
              <a:t> voor Biologische </a:t>
            </a:r>
            <a:r>
              <a:rPr lang="nl-NL" sz="3100" dirty="0" err="1"/>
              <a:t>Bedrijfvoering</a:t>
            </a:r>
            <a:r>
              <a:rPr lang="nl-NL" sz="3100" dirty="0"/>
              <a:t>&gt;</a:t>
            </a:r>
            <a:br>
              <a:rPr lang="nl-NL" sz="3100" dirty="0"/>
            </a:br>
            <a:r>
              <a:rPr lang="nl-NL" sz="3100" dirty="0"/>
              <a:t>5 belangrijke eigenschappen:</a:t>
            </a:r>
          </a:p>
        </p:txBody>
      </p:sp>
      <p:sp>
        <p:nvSpPr>
          <p:cNvPr id="3" name="Tijdelijke aanduiding voor inhoud 2">
            <a:extLst>
              <a:ext uri="{FF2B5EF4-FFF2-40B4-BE49-F238E27FC236}">
                <a16:creationId xmlns:a16="http://schemas.microsoft.com/office/drawing/2014/main" id="{2B281591-13CD-4DBE-87CF-C42F354284DC}"/>
              </a:ext>
            </a:extLst>
          </p:cNvPr>
          <p:cNvSpPr>
            <a:spLocks noGrp="1"/>
          </p:cNvSpPr>
          <p:nvPr>
            <p:ph type="body" sz="quarter" idx="13"/>
          </p:nvPr>
        </p:nvSpPr>
        <p:spPr>
          <a:xfrm>
            <a:off x="371475" y="1709738"/>
            <a:ext cx="5645150" cy="4419599"/>
          </a:xfrm>
        </p:spPr>
        <p:txBody>
          <a:bodyPr>
            <a:normAutofit/>
          </a:bodyPr>
          <a:lstStyle/>
          <a:p>
            <a:pPr>
              <a:spcAft>
                <a:spcPts val="600"/>
              </a:spcAft>
            </a:pPr>
            <a:r>
              <a:rPr lang="nl-NL" sz="2200" dirty="0"/>
              <a:t>Vreetvermogen</a:t>
            </a:r>
          </a:p>
          <a:p>
            <a:pPr>
              <a:spcAft>
                <a:spcPts val="600"/>
              </a:spcAft>
            </a:pPr>
            <a:r>
              <a:rPr lang="nl-NL" sz="2200" dirty="0"/>
              <a:t>Persistentie </a:t>
            </a:r>
          </a:p>
          <a:p>
            <a:pPr marL="0" indent="0">
              <a:spcAft>
                <a:spcPts val="600"/>
              </a:spcAft>
              <a:buNone/>
            </a:pPr>
            <a:r>
              <a:rPr lang="nl-NL" sz="2200" dirty="0"/>
              <a:t>   (=iets lang in stand kunnen houden)</a:t>
            </a:r>
          </a:p>
          <a:p>
            <a:pPr>
              <a:spcAft>
                <a:spcPts val="600"/>
              </a:spcAft>
            </a:pPr>
            <a:r>
              <a:rPr lang="nl-NL" sz="2200" dirty="0"/>
              <a:t>Constitutie </a:t>
            </a:r>
          </a:p>
          <a:p>
            <a:pPr marL="0" indent="0">
              <a:spcAft>
                <a:spcPts val="600"/>
              </a:spcAft>
              <a:buNone/>
            </a:pPr>
            <a:r>
              <a:rPr lang="nl-NL" sz="2200" dirty="0"/>
              <a:t>   (=totaal aan erfelijke eigenschappen)</a:t>
            </a:r>
          </a:p>
          <a:p>
            <a:pPr>
              <a:spcAft>
                <a:spcPts val="600"/>
              </a:spcAft>
            </a:pPr>
            <a:r>
              <a:rPr lang="nl-NL" sz="2200" dirty="0"/>
              <a:t>Melkrijkheid</a:t>
            </a:r>
          </a:p>
          <a:p>
            <a:pPr>
              <a:spcAft>
                <a:spcPts val="600"/>
              </a:spcAft>
            </a:pPr>
            <a:r>
              <a:rPr lang="nl-NL" sz="2200" dirty="0"/>
              <a:t>Levensproductie</a:t>
            </a:r>
          </a:p>
        </p:txBody>
      </p:sp>
      <p:pic>
        <p:nvPicPr>
          <p:cNvPr id="4" name="Afbeelding 3">
            <a:extLst>
              <a:ext uri="{FF2B5EF4-FFF2-40B4-BE49-F238E27FC236}">
                <a16:creationId xmlns:a16="http://schemas.microsoft.com/office/drawing/2014/main" id="{E979D4EC-B56A-4D8F-947A-E6633C2E96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875" r="-2" b="-2"/>
          <a:stretch/>
        </p:blipFill>
        <p:spPr>
          <a:xfrm>
            <a:off x="6164071" y="1700213"/>
            <a:ext cx="5656454" cy="3913188"/>
          </a:xfrm>
          <a:prstGeom prst="rect">
            <a:avLst/>
          </a:prstGeom>
          <a:noFill/>
        </p:spPr>
      </p:pic>
      <p:sp>
        <p:nvSpPr>
          <p:cNvPr id="9" name="Text Placeholder 4">
            <a:extLst>
              <a:ext uri="{FF2B5EF4-FFF2-40B4-BE49-F238E27FC236}">
                <a16:creationId xmlns:a16="http://schemas.microsoft.com/office/drawing/2014/main" id="{D95CEB7C-3534-4CD4-8579-503786BCF66C}"/>
              </a:ext>
            </a:extLst>
          </p:cNvPr>
          <p:cNvSpPr>
            <a:spLocks noGrp="1"/>
          </p:cNvSpPr>
          <p:nvPr>
            <p:ph type="body" sz="quarter" idx="16"/>
          </p:nvPr>
        </p:nvSpPr>
        <p:spPr>
          <a:xfrm>
            <a:off x="6175377" y="5722937"/>
            <a:ext cx="5645148" cy="406401"/>
          </a:xfrm>
        </p:spPr>
        <p:txBody>
          <a:bodyPr/>
          <a:lstStyle/>
          <a:p>
            <a:endParaRPr lang="en-US"/>
          </a:p>
        </p:txBody>
      </p:sp>
    </p:spTree>
    <p:extLst>
      <p:ext uri="{BB962C8B-B14F-4D97-AF65-F5344CB8AC3E}">
        <p14:creationId xmlns:p14="http://schemas.microsoft.com/office/powerpoint/2010/main" val="17135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89D8A4-08DD-422F-8C8A-77007C947A60}"/>
              </a:ext>
            </a:extLst>
          </p:cNvPr>
          <p:cNvSpPr>
            <a:spLocks noGrp="1"/>
          </p:cNvSpPr>
          <p:nvPr>
            <p:ph type="title"/>
          </p:nvPr>
        </p:nvSpPr>
        <p:spPr>
          <a:xfrm>
            <a:off x="871369" y="332656"/>
            <a:ext cx="9277767" cy="648072"/>
          </a:xfrm>
        </p:spPr>
        <p:txBody>
          <a:bodyPr/>
          <a:lstStyle/>
          <a:p>
            <a:r>
              <a:rPr lang="nl-NL"/>
              <a:t>Mogelijke raskeuzes:</a:t>
            </a:r>
            <a:endParaRPr lang="nl-NL" dirty="0"/>
          </a:p>
        </p:txBody>
      </p:sp>
      <p:pic>
        <p:nvPicPr>
          <p:cNvPr id="3" name="Afbeelding 2">
            <a:extLst>
              <a:ext uri="{FF2B5EF4-FFF2-40B4-BE49-F238E27FC236}">
                <a16:creationId xmlns:a16="http://schemas.microsoft.com/office/drawing/2014/main" id="{19E1F612-89B8-486E-A87D-CFD92ECF69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3830" y="1857601"/>
            <a:ext cx="4832785" cy="3641305"/>
          </a:xfrm>
          <a:prstGeom prst="rect">
            <a:avLst/>
          </a:prstGeom>
        </p:spPr>
      </p:pic>
      <p:sp>
        <p:nvSpPr>
          <p:cNvPr id="6" name="Tijdelijke aanduiding voor inhoud 2">
            <a:extLst>
              <a:ext uri="{FF2B5EF4-FFF2-40B4-BE49-F238E27FC236}">
                <a16:creationId xmlns:a16="http://schemas.microsoft.com/office/drawing/2014/main" id="{CA13E16F-A1AB-40BD-A4DF-AFF1EC6460C7}"/>
              </a:ext>
            </a:extLst>
          </p:cNvPr>
          <p:cNvSpPr txBox="1">
            <a:spLocks/>
          </p:cNvSpPr>
          <p:nvPr/>
        </p:nvSpPr>
        <p:spPr>
          <a:xfrm>
            <a:off x="322729" y="980728"/>
            <a:ext cx="5967949" cy="4923416"/>
          </a:xfrm>
          <a:prstGeom prst="rect">
            <a:avLst/>
          </a:prstGeom>
        </p:spPr>
        <p:txBody>
          <a:bodyPr>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spcAft>
                <a:spcPts val="600"/>
              </a:spcAft>
              <a:buNone/>
            </a:pPr>
            <a:r>
              <a:rPr lang="nl-NL" sz="2200" b="1" dirty="0"/>
              <a:t>Holstein </a:t>
            </a:r>
            <a:r>
              <a:rPr lang="nl-NL" sz="2200" b="1" dirty="0" err="1"/>
              <a:t>Friesian</a:t>
            </a:r>
            <a:endParaRPr lang="nl-NL" sz="2200" b="1" dirty="0"/>
          </a:p>
          <a:p>
            <a:pPr marL="0" indent="0">
              <a:spcAft>
                <a:spcPts val="600"/>
              </a:spcAft>
              <a:buNone/>
            </a:pPr>
            <a:endParaRPr lang="nl-NL" sz="2200" b="1" dirty="0"/>
          </a:p>
          <a:p>
            <a:pPr marL="0" indent="0">
              <a:spcAft>
                <a:spcPts val="600"/>
              </a:spcAft>
              <a:buNone/>
            </a:pPr>
            <a:r>
              <a:rPr lang="nl-NL" sz="2200" dirty="0"/>
              <a:t>+ Nederlands getest</a:t>
            </a:r>
          </a:p>
          <a:p>
            <a:pPr marL="0" indent="0">
              <a:spcAft>
                <a:spcPts val="600"/>
              </a:spcAft>
              <a:buNone/>
            </a:pPr>
            <a:r>
              <a:rPr lang="nl-NL" sz="2200" dirty="0"/>
              <a:t>+ Zelfde formaat</a:t>
            </a:r>
          </a:p>
          <a:p>
            <a:pPr marL="0" indent="0">
              <a:spcAft>
                <a:spcPts val="600"/>
              </a:spcAft>
              <a:buNone/>
            </a:pPr>
            <a:r>
              <a:rPr lang="nl-NL" sz="2200" dirty="0"/>
              <a:t>+ Minder variatie in exterieur</a:t>
            </a:r>
          </a:p>
          <a:p>
            <a:pPr marL="0" indent="0">
              <a:spcAft>
                <a:spcPts val="600"/>
              </a:spcAft>
              <a:buNone/>
            </a:pPr>
            <a:r>
              <a:rPr lang="nl-NL" sz="2200" dirty="0"/>
              <a:t>+ Minder verlies van goede kenmerken</a:t>
            </a:r>
          </a:p>
          <a:p>
            <a:pPr marL="0" indent="0">
              <a:spcAft>
                <a:spcPts val="600"/>
              </a:spcAft>
              <a:buNone/>
            </a:pPr>
            <a:r>
              <a:rPr lang="nl-NL" sz="2200" dirty="0"/>
              <a:t>+ Productie blijft op peil</a:t>
            </a:r>
          </a:p>
          <a:p>
            <a:pPr marL="0" indent="0">
              <a:spcAft>
                <a:spcPts val="600"/>
              </a:spcAft>
              <a:buNone/>
            </a:pPr>
            <a:endParaRPr lang="nl-NL" sz="2200" dirty="0"/>
          </a:p>
          <a:p>
            <a:pPr>
              <a:spcAft>
                <a:spcPts val="600"/>
              </a:spcAft>
              <a:buFontTx/>
              <a:buChar char="-"/>
            </a:pPr>
            <a:r>
              <a:rPr lang="nl-NL" sz="2200" dirty="0"/>
              <a:t>Inteeltrisico</a:t>
            </a:r>
          </a:p>
          <a:p>
            <a:pPr>
              <a:spcAft>
                <a:spcPts val="600"/>
              </a:spcAft>
              <a:buFontTx/>
              <a:buChar char="-"/>
            </a:pPr>
            <a:r>
              <a:rPr lang="nl-NL" sz="2200" dirty="0"/>
              <a:t>Geen </a:t>
            </a:r>
            <a:r>
              <a:rPr lang="nl-NL" sz="2200" dirty="0" err="1"/>
              <a:t>heterosis</a:t>
            </a:r>
            <a:endParaRPr lang="nl-NL" sz="2200" dirty="0"/>
          </a:p>
          <a:p>
            <a:pPr>
              <a:spcAft>
                <a:spcPts val="600"/>
              </a:spcAft>
              <a:buFontTx/>
              <a:buChar char="-"/>
            </a:pPr>
            <a:r>
              <a:rPr lang="nl-NL" sz="2200" dirty="0"/>
              <a:t>Meer zoeken naar stieren die gezondheid en vruchtbaarheid verbeteren</a:t>
            </a:r>
          </a:p>
          <a:p>
            <a:pPr>
              <a:spcAft>
                <a:spcPts val="600"/>
              </a:spcAft>
              <a:buFontTx/>
              <a:buChar char="-"/>
            </a:pPr>
            <a:endParaRPr lang="nl-NL" sz="2200" dirty="0"/>
          </a:p>
          <a:p>
            <a:pPr marL="0" indent="0">
              <a:spcAft>
                <a:spcPts val="600"/>
              </a:spcAft>
              <a:buNone/>
            </a:pPr>
            <a:r>
              <a:rPr lang="nl-NL" sz="2200" dirty="0"/>
              <a:t>Bron: Booij, 2006</a:t>
            </a:r>
          </a:p>
        </p:txBody>
      </p:sp>
    </p:spTree>
    <p:extLst>
      <p:ext uri="{BB962C8B-B14F-4D97-AF65-F5344CB8AC3E}">
        <p14:creationId xmlns:p14="http://schemas.microsoft.com/office/powerpoint/2010/main" val="379168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AE04EE8-3D68-48E5-BFF8-A36F2FD6E568}"/>
              </a:ext>
            </a:extLst>
          </p:cNvPr>
          <p:cNvSpPr>
            <a:spLocks noGrp="1"/>
          </p:cNvSpPr>
          <p:nvPr>
            <p:ph type="title"/>
          </p:nvPr>
        </p:nvSpPr>
        <p:spPr>
          <a:xfrm>
            <a:off x="371476" y="296863"/>
            <a:ext cx="11437745" cy="1160403"/>
          </a:xfrm>
        </p:spPr>
        <p:txBody>
          <a:bodyPr/>
          <a:lstStyle/>
          <a:p>
            <a:r>
              <a:rPr lang="en-US" dirty="0"/>
              <a:t>Jersey</a:t>
            </a:r>
          </a:p>
        </p:txBody>
      </p:sp>
      <p:sp>
        <p:nvSpPr>
          <p:cNvPr id="6" name="Tijdelijke aanduiding voor inhoud 2">
            <a:extLst>
              <a:ext uri="{FF2B5EF4-FFF2-40B4-BE49-F238E27FC236}">
                <a16:creationId xmlns:a16="http://schemas.microsoft.com/office/drawing/2014/main" id="{CA13E16F-A1AB-40BD-A4DF-AFF1EC6460C7}"/>
              </a:ext>
            </a:extLst>
          </p:cNvPr>
          <p:cNvSpPr txBox="1">
            <a:spLocks/>
          </p:cNvSpPr>
          <p:nvPr/>
        </p:nvSpPr>
        <p:spPr>
          <a:xfrm>
            <a:off x="371474" y="1447007"/>
            <a:ext cx="5645150" cy="4419599"/>
          </a:xfrm>
          <a:prstGeom prst="rect">
            <a:avLst/>
          </a:prstGeom>
        </p:spPr>
        <p:txBody>
          <a:bodyPr vert="horz" lIns="0" tIns="0" rIns="0" bIns="0" numCol="1" spcCol="18000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lnSpc>
                <a:spcPct val="90000"/>
              </a:lnSpc>
              <a:spcAft>
                <a:spcPts val="600"/>
              </a:spcAft>
              <a:buNone/>
            </a:pPr>
            <a:r>
              <a:rPr lang="nl-NL" sz="2200" dirty="0"/>
              <a:t>+ Makkelijk kalven</a:t>
            </a:r>
          </a:p>
          <a:p>
            <a:pPr marL="0" indent="0">
              <a:lnSpc>
                <a:spcPct val="90000"/>
              </a:lnSpc>
              <a:spcAft>
                <a:spcPts val="600"/>
              </a:spcAft>
              <a:buNone/>
            </a:pPr>
            <a:r>
              <a:rPr lang="nl-NL" sz="2200" dirty="0"/>
              <a:t>+ Hoog eiwit gehalte</a:t>
            </a:r>
          </a:p>
          <a:p>
            <a:pPr marL="0" indent="0">
              <a:lnSpc>
                <a:spcPct val="90000"/>
              </a:lnSpc>
              <a:spcAft>
                <a:spcPts val="600"/>
              </a:spcAft>
              <a:buNone/>
            </a:pPr>
            <a:r>
              <a:rPr lang="nl-NL" sz="2200" dirty="0"/>
              <a:t>+ Past in verschillende klimaten</a:t>
            </a:r>
          </a:p>
          <a:p>
            <a:pPr marL="0" indent="0">
              <a:lnSpc>
                <a:spcPct val="90000"/>
              </a:lnSpc>
              <a:spcAft>
                <a:spcPts val="600"/>
              </a:spcAft>
              <a:buNone/>
            </a:pPr>
            <a:r>
              <a:rPr lang="nl-NL" sz="2200" dirty="0"/>
              <a:t>+ Harde klauwen</a:t>
            </a:r>
          </a:p>
          <a:p>
            <a:pPr marL="0" indent="0">
              <a:lnSpc>
                <a:spcPct val="90000"/>
              </a:lnSpc>
              <a:spcAft>
                <a:spcPts val="600"/>
              </a:spcAft>
              <a:buNone/>
            </a:pPr>
            <a:r>
              <a:rPr lang="nl-NL" sz="2200" dirty="0"/>
              <a:t>+ Tikkeltje eigenwijs, nieuwgierig en assertief</a:t>
            </a:r>
          </a:p>
          <a:p>
            <a:pPr marL="0" indent="0">
              <a:lnSpc>
                <a:spcPct val="90000"/>
              </a:lnSpc>
              <a:spcAft>
                <a:spcPts val="600"/>
              </a:spcAft>
              <a:buNone/>
            </a:pPr>
            <a:endParaRPr lang="nl-NL" sz="2200" dirty="0"/>
          </a:p>
          <a:p>
            <a:pPr>
              <a:lnSpc>
                <a:spcPct val="90000"/>
              </a:lnSpc>
              <a:spcAft>
                <a:spcPts val="600"/>
              </a:spcAft>
              <a:buFontTx/>
              <a:buChar char="-"/>
            </a:pPr>
            <a:r>
              <a:rPr lang="nl-NL" sz="2200" dirty="0"/>
              <a:t>Hoog vetgehalte (vroeger bij melkquotum)</a:t>
            </a:r>
          </a:p>
          <a:p>
            <a:pPr>
              <a:lnSpc>
                <a:spcPct val="90000"/>
              </a:lnSpc>
              <a:spcAft>
                <a:spcPts val="600"/>
              </a:spcAft>
              <a:buFontTx/>
              <a:buChar char="-"/>
            </a:pPr>
            <a:r>
              <a:rPr lang="nl-NL" sz="2200" dirty="0"/>
              <a:t>Klein formaat</a:t>
            </a:r>
          </a:p>
          <a:p>
            <a:pPr>
              <a:lnSpc>
                <a:spcPct val="90000"/>
              </a:lnSpc>
              <a:spcAft>
                <a:spcPts val="600"/>
              </a:spcAft>
              <a:buFontTx/>
              <a:buChar char="-"/>
            </a:pPr>
            <a:r>
              <a:rPr lang="nl-NL" sz="2200" dirty="0"/>
              <a:t>Lage omzet en aanwas</a:t>
            </a:r>
          </a:p>
          <a:p>
            <a:pPr>
              <a:lnSpc>
                <a:spcPct val="90000"/>
              </a:lnSpc>
              <a:spcAft>
                <a:spcPts val="600"/>
              </a:spcAft>
              <a:buFontTx/>
              <a:buChar char="-"/>
            </a:pPr>
            <a:r>
              <a:rPr lang="nl-NL" sz="2200" dirty="0"/>
              <a:t>Gevoeligheid voor melkziekte</a:t>
            </a:r>
          </a:p>
          <a:p>
            <a:pPr>
              <a:lnSpc>
                <a:spcPct val="90000"/>
              </a:lnSpc>
              <a:spcAft>
                <a:spcPts val="600"/>
              </a:spcAft>
              <a:buFontTx/>
              <a:buChar char="-"/>
            </a:pPr>
            <a:endParaRPr lang="nl-NL" sz="2200" dirty="0"/>
          </a:p>
          <a:p>
            <a:pPr marL="0" indent="0">
              <a:lnSpc>
                <a:spcPct val="90000"/>
              </a:lnSpc>
              <a:spcAft>
                <a:spcPts val="600"/>
              </a:spcAft>
              <a:buNone/>
            </a:pPr>
            <a:r>
              <a:rPr lang="nl-NL" sz="2200" dirty="0"/>
              <a:t>Bron: Booij, 2006</a:t>
            </a:r>
          </a:p>
        </p:txBody>
      </p:sp>
      <p:pic>
        <p:nvPicPr>
          <p:cNvPr id="5" name="Afbeelding 4">
            <a:extLst>
              <a:ext uri="{FF2B5EF4-FFF2-40B4-BE49-F238E27FC236}">
                <a16:creationId xmlns:a16="http://schemas.microsoft.com/office/drawing/2014/main" id="{B8A11C1F-4326-484E-A58E-B1C03738C0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513" b="-1"/>
          <a:stretch/>
        </p:blipFill>
        <p:spPr>
          <a:xfrm>
            <a:off x="6164071" y="1700213"/>
            <a:ext cx="5656454" cy="3913188"/>
          </a:xfrm>
          <a:prstGeom prst="rect">
            <a:avLst/>
          </a:prstGeom>
          <a:noFill/>
        </p:spPr>
      </p:pic>
      <p:sp>
        <p:nvSpPr>
          <p:cNvPr id="13" name="Text Placeholder 4">
            <a:extLst>
              <a:ext uri="{FF2B5EF4-FFF2-40B4-BE49-F238E27FC236}">
                <a16:creationId xmlns:a16="http://schemas.microsoft.com/office/drawing/2014/main" id="{748638BC-8A01-4764-AAB6-0038E756AD99}"/>
              </a:ext>
            </a:extLst>
          </p:cNvPr>
          <p:cNvSpPr>
            <a:spLocks noGrp="1"/>
          </p:cNvSpPr>
          <p:nvPr>
            <p:ph type="body" sz="quarter" idx="16"/>
          </p:nvPr>
        </p:nvSpPr>
        <p:spPr>
          <a:xfrm>
            <a:off x="6175377" y="5722937"/>
            <a:ext cx="5645148" cy="406401"/>
          </a:xfrm>
        </p:spPr>
        <p:txBody>
          <a:bodyPr/>
          <a:lstStyle/>
          <a:p>
            <a:endParaRPr lang="en-US"/>
          </a:p>
        </p:txBody>
      </p:sp>
    </p:spTree>
    <p:extLst>
      <p:ext uri="{BB962C8B-B14F-4D97-AF65-F5344CB8AC3E}">
        <p14:creationId xmlns:p14="http://schemas.microsoft.com/office/powerpoint/2010/main" val="283422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AE04EE8-3D68-48E5-BFF8-A36F2FD6E568}"/>
              </a:ext>
            </a:extLst>
          </p:cNvPr>
          <p:cNvSpPr>
            <a:spLocks noGrp="1"/>
          </p:cNvSpPr>
          <p:nvPr>
            <p:ph type="title"/>
          </p:nvPr>
        </p:nvSpPr>
        <p:spPr>
          <a:xfrm>
            <a:off x="371476" y="296863"/>
            <a:ext cx="11437745" cy="1160403"/>
          </a:xfrm>
        </p:spPr>
        <p:txBody>
          <a:bodyPr/>
          <a:lstStyle/>
          <a:p>
            <a:r>
              <a:rPr lang="en-US" dirty="0"/>
              <a:t>Brown Swiss</a:t>
            </a:r>
          </a:p>
        </p:txBody>
      </p:sp>
      <p:sp>
        <p:nvSpPr>
          <p:cNvPr id="6" name="Tijdelijke aanduiding voor inhoud 2">
            <a:extLst>
              <a:ext uri="{FF2B5EF4-FFF2-40B4-BE49-F238E27FC236}">
                <a16:creationId xmlns:a16="http://schemas.microsoft.com/office/drawing/2014/main" id="{CA13E16F-A1AB-40BD-A4DF-AFF1EC6460C7}"/>
              </a:ext>
            </a:extLst>
          </p:cNvPr>
          <p:cNvSpPr txBox="1">
            <a:spLocks/>
          </p:cNvSpPr>
          <p:nvPr/>
        </p:nvSpPr>
        <p:spPr>
          <a:xfrm>
            <a:off x="371474" y="1447007"/>
            <a:ext cx="5645150" cy="4419599"/>
          </a:xfrm>
          <a:prstGeom prst="rect">
            <a:avLst/>
          </a:prstGeom>
        </p:spPr>
        <p:txBody>
          <a:bodyPr vert="horz" lIns="0" tIns="0" rIns="0" bIns="0" numCol="1" spcCol="18000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lnSpc>
                <a:spcPct val="90000"/>
              </a:lnSpc>
              <a:spcAft>
                <a:spcPts val="600"/>
              </a:spcAft>
              <a:buNone/>
            </a:pPr>
            <a:r>
              <a:rPr lang="nl-NL" sz="2200" dirty="0"/>
              <a:t>+ Sterk beenwerk</a:t>
            </a:r>
          </a:p>
          <a:p>
            <a:pPr marL="0" indent="0">
              <a:lnSpc>
                <a:spcPct val="90000"/>
              </a:lnSpc>
              <a:spcAft>
                <a:spcPts val="600"/>
              </a:spcAft>
              <a:buNone/>
            </a:pPr>
            <a:r>
              <a:rPr lang="nl-NL" sz="2200" dirty="0"/>
              <a:t>+ 0,15% eiwit t.o.v. zwartbont</a:t>
            </a:r>
          </a:p>
          <a:p>
            <a:pPr marL="0" indent="0">
              <a:lnSpc>
                <a:spcPct val="90000"/>
              </a:lnSpc>
              <a:spcAft>
                <a:spcPts val="600"/>
              </a:spcAft>
              <a:buNone/>
            </a:pPr>
            <a:r>
              <a:rPr lang="nl-NL" sz="2200" dirty="0"/>
              <a:t>+ Langere levensduur</a:t>
            </a:r>
          </a:p>
          <a:p>
            <a:pPr marL="0" indent="0">
              <a:lnSpc>
                <a:spcPct val="90000"/>
              </a:lnSpc>
              <a:spcAft>
                <a:spcPts val="600"/>
              </a:spcAft>
              <a:buNone/>
            </a:pPr>
            <a:r>
              <a:rPr lang="nl-NL" sz="2200" dirty="0"/>
              <a:t>+ Gunstig celgetal</a:t>
            </a:r>
          </a:p>
          <a:p>
            <a:pPr>
              <a:lnSpc>
                <a:spcPct val="90000"/>
              </a:lnSpc>
              <a:spcAft>
                <a:spcPts val="600"/>
              </a:spcAft>
              <a:buFontTx/>
              <a:buChar char="-"/>
            </a:pPr>
            <a:endParaRPr lang="nl-NL" sz="2200" dirty="0"/>
          </a:p>
          <a:p>
            <a:pPr>
              <a:lnSpc>
                <a:spcPct val="90000"/>
              </a:lnSpc>
              <a:spcAft>
                <a:spcPts val="600"/>
              </a:spcAft>
              <a:buFontTx/>
              <a:buChar char="-"/>
            </a:pPr>
            <a:r>
              <a:rPr lang="nl-NL" sz="2200" dirty="0"/>
              <a:t>-750 kg melk</a:t>
            </a:r>
          </a:p>
          <a:p>
            <a:pPr>
              <a:lnSpc>
                <a:spcPct val="90000"/>
              </a:lnSpc>
              <a:spcAft>
                <a:spcPts val="600"/>
              </a:spcAft>
              <a:buFontTx/>
              <a:buChar char="-"/>
            </a:pPr>
            <a:r>
              <a:rPr lang="nl-NL" sz="2200" dirty="0"/>
              <a:t>Drinkgedrag kalveren</a:t>
            </a:r>
          </a:p>
          <a:p>
            <a:pPr>
              <a:lnSpc>
                <a:spcPct val="90000"/>
              </a:lnSpc>
              <a:spcAft>
                <a:spcPts val="600"/>
              </a:spcAft>
              <a:buFontTx/>
              <a:buChar char="-"/>
            </a:pPr>
            <a:r>
              <a:rPr lang="nl-NL" sz="2200" dirty="0"/>
              <a:t>Melkbaarheid</a:t>
            </a:r>
          </a:p>
          <a:p>
            <a:pPr>
              <a:lnSpc>
                <a:spcPct val="90000"/>
              </a:lnSpc>
              <a:spcAft>
                <a:spcPts val="600"/>
              </a:spcAft>
              <a:buFontTx/>
              <a:buChar char="-"/>
            </a:pPr>
            <a:endParaRPr lang="nl-NL" sz="2200" dirty="0"/>
          </a:p>
          <a:p>
            <a:pPr marL="0" indent="0">
              <a:lnSpc>
                <a:spcPct val="90000"/>
              </a:lnSpc>
              <a:spcAft>
                <a:spcPts val="600"/>
              </a:spcAft>
              <a:buNone/>
            </a:pPr>
            <a:r>
              <a:rPr lang="nl-NL" sz="2200" dirty="0"/>
              <a:t>Bron: Booij, 2006</a:t>
            </a:r>
          </a:p>
        </p:txBody>
      </p:sp>
      <p:pic>
        <p:nvPicPr>
          <p:cNvPr id="7" name="Afbeelding 6">
            <a:extLst>
              <a:ext uri="{FF2B5EF4-FFF2-40B4-BE49-F238E27FC236}">
                <a16:creationId xmlns:a16="http://schemas.microsoft.com/office/drawing/2014/main" id="{58F412B1-9B14-4EF1-992D-FD05476954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2068" y="565804"/>
            <a:ext cx="7417153" cy="5555297"/>
          </a:xfrm>
          <a:prstGeom prst="rect">
            <a:avLst/>
          </a:prstGeom>
        </p:spPr>
      </p:pic>
    </p:spTree>
    <p:extLst>
      <p:ext uri="{BB962C8B-B14F-4D97-AF65-F5344CB8AC3E}">
        <p14:creationId xmlns:p14="http://schemas.microsoft.com/office/powerpoint/2010/main" val="270153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EBA33205-633E-4423-8DC2-C1740F09358C}" vid="{4F5F1DD0-5690-4C2C-8AE2-3D7100F526A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1779</TotalTime>
  <Words>1460</Words>
  <Application>Microsoft Office PowerPoint</Application>
  <PresentationFormat>Breedbeeld</PresentationFormat>
  <Paragraphs>224</Paragraphs>
  <Slides>26</Slides>
  <Notes>12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26</vt:i4>
      </vt:variant>
    </vt:vector>
  </HeadingPairs>
  <TitlesOfParts>
    <vt:vector size="34" baseType="lpstr">
      <vt:lpstr>Arial</vt:lpstr>
      <vt:lpstr>Arial Black</vt:lpstr>
      <vt:lpstr>Calibri</vt:lpstr>
      <vt:lpstr>Droid Serif</vt:lpstr>
      <vt:lpstr>inherit</vt:lpstr>
      <vt:lpstr>Symbol</vt:lpstr>
      <vt:lpstr>Wingdings</vt:lpstr>
      <vt:lpstr>Thema1</vt:lpstr>
      <vt:lpstr>Biologische Bedrijfsvoering  4: Fokkerij en Voortplanting &amp; Gezondheid</vt:lpstr>
      <vt:lpstr>Programma:</vt:lpstr>
      <vt:lpstr>Hoofdstuk 8 Fokkerij en voortplanting  </vt:lpstr>
      <vt:lpstr>Biologische fokkerij volgens de intenties, richtlijnen en normen </vt:lpstr>
      <vt:lpstr>Fokkerij</vt:lpstr>
      <vt:lpstr>Advies raskeuze voor Biologische Bedrijfvoering&gt; 5 belangrijke eigenschappen:</vt:lpstr>
      <vt:lpstr>Mogelijke raskeuzes:</vt:lpstr>
      <vt:lpstr>Jersey</vt:lpstr>
      <vt:lpstr>Brown Swiss</vt:lpstr>
      <vt:lpstr>Fleckvieh</vt:lpstr>
      <vt:lpstr>Montbéliarde</vt:lpstr>
      <vt:lpstr>MRIJ</vt:lpstr>
      <vt:lpstr>PowerPoint-presentatie</vt:lpstr>
      <vt:lpstr>Voortplantings kengetallen:</vt:lpstr>
      <vt:lpstr>Vruchtbaarheidsindex</vt:lpstr>
      <vt:lpstr>Denk ook aan Voeding vs Voortplanting</vt:lpstr>
      <vt:lpstr>Hoofdstuk 9 Gezondheid</vt:lpstr>
      <vt:lpstr>Regels voor toegestane ingrepen:</vt:lpstr>
      <vt:lpstr>Koeienhoorns:</vt:lpstr>
      <vt:lpstr>- Regels voor gezondheidszorg - Tips voor medicijn gebruik, ingrepen en integriteit, mogelijke gezondheidswinst, mogelijke gezondheidsuitdagingen </vt:lpstr>
      <vt:lpstr>Meer info en tips Stalboekjes op Wiki:</vt:lpstr>
      <vt:lpstr>Inhoud verslag:</vt:lpstr>
      <vt:lpstr>PowerPoint-presentatie</vt:lpstr>
      <vt:lpstr>Planning komende weken:</vt:lpstr>
      <vt:lpstr>Tot slot:</vt:lpstr>
      <vt:lpstr>Tot volgende week!!</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Voerbehoefte Varkens</dc:title>
  <dc:creator>Nea Wolfs</dc:creator>
  <cp:lastModifiedBy>Sandra Thijssen</cp:lastModifiedBy>
  <cp:revision>33</cp:revision>
  <dcterms:created xsi:type="dcterms:W3CDTF">2018-12-18T10:52:52Z</dcterms:created>
  <dcterms:modified xsi:type="dcterms:W3CDTF">2021-11-29T09:40:50Z</dcterms:modified>
</cp:coreProperties>
</file>